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wma" ContentType="audio/x-ms-wma"/>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76" r:id="rId5"/>
    <p:sldId id="277" r:id="rId6"/>
    <p:sldId id="286" r:id="rId7"/>
    <p:sldId id="287" r:id="rId8"/>
    <p:sldId id="259" r:id="rId9"/>
    <p:sldId id="261" r:id="rId10"/>
    <p:sldId id="291" r:id="rId11"/>
    <p:sldId id="260" r:id="rId12"/>
    <p:sldId id="262" r:id="rId13"/>
    <p:sldId id="268" r:id="rId14"/>
    <p:sldId id="289" r:id="rId15"/>
    <p:sldId id="263" r:id="rId16"/>
    <p:sldId id="283" r:id="rId17"/>
    <p:sldId id="288" r:id="rId18"/>
    <p:sldId id="264" r:id="rId19"/>
    <p:sldId id="284" r:id="rId20"/>
    <p:sldId id="265" r:id="rId21"/>
    <p:sldId id="285" r:id="rId22"/>
    <p:sldId id="266" r:id="rId23"/>
    <p:sldId id="290" r:id="rId24"/>
    <p:sldId id="281" r:id="rId25"/>
    <p:sldId id="282" r:id="rId26"/>
    <p:sldId id="293" r:id="rId27"/>
    <p:sldId id="292" r:id="rId28"/>
    <p:sldId id="294" r:id="rId29"/>
    <p:sldId id="275" r:id="rId30"/>
  </p:sldIdLst>
  <p:sldSz cx="12192000" cy="6858000"/>
  <p:notesSz cx="7102475" cy="10234613"/>
  <p:custDataLst>
    <p:tags r:id="rId32"/>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309" autoAdjust="0"/>
    <p:restoredTop sz="94255" autoAdjust="0"/>
  </p:normalViewPr>
  <p:slideViewPr>
    <p:cSldViewPr snapToGrid="0">
      <p:cViewPr varScale="1">
        <p:scale>
          <a:sx n="69" d="100"/>
          <a:sy n="69" d="100"/>
        </p:scale>
        <p:origin x="-600" y="-96"/>
      </p:cViewPr>
      <p:guideLst>
        <p:guide orient="horz" pos="2160"/>
        <p:guide pos="3840"/>
      </p:guideLst>
    </p:cSldViewPr>
  </p:slideViewPr>
  <p:notesTextViewPr>
    <p:cViewPr>
      <p:scale>
        <a:sx n="1" d="1"/>
        <a:sy n="1" d="1"/>
      </p:scale>
      <p:origin x="0" y="0"/>
    </p:cViewPr>
  </p:notesTextViewPr>
  <p:sorterViewPr>
    <p:cViewPr>
      <p:scale>
        <a:sx n="80" d="100"/>
        <a:sy n="80" d="100"/>
      </p:scale>
      <p:origin x="0" y="-345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it-IT"/>
          </a:p>
        </p:txBody>
      </p:sp>
      <p:sp>
        <p:nvSpPr>
          <p:cNvPr id="3" name="Segnaposto data 2"/>
          <p:cNvSpPr>
            <a:spLocks noGrp="1"/>
          </p:cNvSpPr>
          <p:nvPr>
            <p:ph type="dt" idx="1"/>
          </p:nvPr>
        </p:nvSpPr>
        <p:spPr>
          <a:xfrm>
            <a:off x="4023092" y="0"/>
            <a:ext cx="3077739" cy="513508"/>
          </a:xfrm>
          <a:prstGeom prst="rect">
            <a:avLst/>
          </a:prstGeom>
        </p:spPr>
        <p:txBody>
          <a:bodyPr vert="horz" lIns="99066" tIns="49533" rIns="99066" bIns="49533" rtlCol="0"/>
          <a:lstStyle>
            <a:lvl1pPr algn="r">
              <a:defRPr sz="1300"/>
            </a:lvl1pPr>
          </a:lstStyle>
          <a:p>
            <a:fld id="{CE9FD422-AC24-439E-AE52-49E8800467D0}" type="datetimeFigureOut">
              <a:rPr lang="it-IT" smtClean="0"/>
              <a:pPr/>
              <a:t>24/04/2016</a:t>
            </a:fld>
            <a:endParaRPr lang="it-IT"/>
          </a:p>
        </p:txBody>
      </p:sp>
      <p:sp>
        <p:nvSpPr>
          <p:cNvPr id="4" name="Segnaposto immagine diapositiva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9066" tIns="49533" rIns="99066" bIns="49533" rtlCol="0" anchor="ctr"/>
          <a:lstStyle/>
          <a:p>
            <a:endParaRPr lang="it-IT"/>
          </a:p>
        </p:txBody>
      </p:sp>
      <p:sp>
        <p:nvSpPr>
          <p:cNvPr id="5" name="Segnaposto note 4"/>
          <p:cNvSpPr>
            <a:spLocks noGrp="1"/>
          </p:cNvSpPr>
          <p:nvPr>
            <p:ph type="body" sz="quarter" idx="3"/>
          </p:nvPr>
        </p:nvSpPr>
        <p:spPr>
          <a:xfrm>
            <a:off x="710248" y="4925407"/>
            <a:ext cx="5681980" cy="4029879"/>
          </a:xfrm>
          <a:prstGeom prst="rect">
            <a:avLst/>
          </a:prstGeom>
        </p:spPr>
        <p:txBody>
          <a:bodyPr vert="horz" lIns="99066" tIns="49533" rIns="99066" bIns="49533"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721107"/>
            <a:ext cx="3077739" cy="513507"/>
          </a:xfrm>
          <a:prstGeom prst="rect">
            <a:avLst/>
          </a:prstGeom>
        </p:spPr>
        <p:txBody>
          <a:bodyPr vert="horz" lIns="99066" tIns="49533" rIns="99066" bIns="49533"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092" y="9721107"/>
            <a:ext cx="3077739" cy="513507"/>
          </a:xfrm>
          <a:prstGeom prst="rect">
            <a:avLst/>
          </a:prstGeom>
        </p:spPr>
        <p:txBody>
          <a:bodyPr vert="horz" lIns="99066" tIns="49533" rIns="99066" bIns="49533" rtlCol="0" anchor="b"/>
          <a:lstStyle>
            <a:lvl1pPr algn="r">
              <a:defRPr sz="1300"/>
            </a:lvl1pPr>
          </a:lstStyle>
          <a:p>
            <a:fld id="{3EB78261-1436-4318-B314-692B697A528B}" type="slidenum">
              <a:rPr lang="it-IT" smtClean="0"/>
              <a:pPr/>
              <a:t>‹N›</a:t>
            </a:fld>
            <a:endParaRPr lang="it-IT"/>
          </a:p>
        </p:txBody>
      </p:sp>
    </p:spTree>
    <p:extLst>
      <p:ext uri="{BB962C8B-B14F-4D97-AF65-F5344CB8AC3E}">
        <p14:creationId xmlns:p14="http://schemas.microsoft.com/office/powerpoint/2010/main" xmlns="" val="65044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a:t>
            </a:fld>
            <a:endParaRPr lang="it-IT"/>
          </a:p>
        </p:txBody>
      </p:sp>
    </p:spTree>
    <p:extLst>
      <p:ext uri="{BB962C8B-B14F-4D97-AF65-F5344CB8AC3E}">
        <p14:creationId xmlns:p14="http://schemas.microsoft.com/office/powerpoint/2010/main" xmlns="" val="139875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10</a:t>
            </a:fld>
            <a:endParaRPr lang="it-IT"/>
          </a:p>
        </p:txBody>
      </p:sp>
    </p:spTree>
    <p:extLst>
      <p:ext uri="{BB962C8B-B14F-4D97-AF65-F5344CB8AC3E}">
        <p14:creationId xmlns:p14="http://schemas.microsoft.com/office/powerpoint/2010/main" xmlns="" val="1057943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11</a:t>
            </a:fld>
            <a:endParaRPr lang="it-IT"/>
          </a:p>
        </p:txBody>
      </p:sp>
    </p:spTree>
    <p:extLst>
      <p:ext uri="{BB962C8B-B14F-4D97-AF65-F5344CB8AC3E}">
        <p14:creationId xmlns:p14="http://schemas.microsoft.com/office/powerpoint/2010/main" xmlns="" val="3808334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12</a:t>
            </a:fld>
            <a:endParaRPr lang="it-IT"/>
          </a:p>
        </p:txBody>
      </p:sp>
    </p:spTree>
    <p:extLst>
      <p:ext uri="{BB962C8B-B14F-4D97-AF65-F5344CB8AC3E}">
        <p14:creationId xmlns:p14="http://schemas.microsoft.com/office/powerpoint/2010/main" xmlns="" val="373165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13</a:t>
            </a:fld>
            <a:endParaRPr lang="it-IT"/>
          </a:p>
        </p:txBody>
      </p:sp>
    </p:spTree>
    <p:extLst>
      <p:ext uri="{BB962C8B-B14F-4D97-AF65-F5344CB8AC3E}">
        <p14:creationId xmlns:p14="http://schemas.microsoft.com/office/powerpoint/2010/main" xmlns="" val="1433341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14</a:t>
            </a:fld>
            <a:endParaRPr lang="it-IT"/>
          </a:p>
        </p:txBody>
      </p:sp>
    </p:spTree>
    <p:extLst>
      <p:ext uri="{BB962C8B-B14F-4D97-AF65-F5344CB8AC3E}">
        <p14:creationId xmlns:p14="http://schemas.microsoft.com/office/powerpoint/2010/main" xmlns="" val="3652707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15</a:t>
            </a:fld>
            <a:endParaRPr lang="it-IT"/>
          </a:p>
        </p:txBody>
      </p:sp>
    </p:spTree>
    <p:extLst>
      <p:ext uri="{BB962C8B-B14F-4D97-AF65-F5344CB8AC3E}">
        <p14:creationId xmlns:p14="http://schemas.microsoft.com/office/powerpoint/2010/main" xmlns="" val="1776650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16</a:t>
            </a:fld>
            <a:endParaRPr lang="it-IT"/>
          </a:p>
        </p:txBody>
      </p:sp>
    </p:spTree>
    <p:extLst>
      <p:ext uri="{BB962C8B-B14F-4D97-AF65-F5344CB8AC3E}">
        <p14:creationId xmlns:p14="http://schemas.microsoft.com/office/powerpoint/2010/main" xmlns="" val="3948869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17</a:t>
            </a:fld>
            <a:endParaRPr lang="it-IT"/>
          </a:p>
        </p:txBody>
      </p:sp>
    </p:spTree>
    <p:extLst>
      <p:ext uri="{BB962C8B-B14F-4D97-AF65-F5344CB8AC3E}">
        <p14:creationId xmlns:p14="http://schemas.microsoft.com/office/powerpoint/2010/main" xmlns="" val="309321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18</a:t>
            </a:fld>
            <a:endParaRPr lang="it-IT"/>
          </a:p>
        </p:txBody>
      </p:sp>
    </p:spTree>
    <p:extLst>
      <p:ext uri="{BB962C8B-B14F-4D97-AF65-F5344CB8AC3E}">
        <p14:creationId xmlns:p14="http://schemas.microsoft.com/office/powerpoint/2010/main" xmlns="" val="1195226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19</a:t>
            </a:fld>
            <a:endParaRPr lang="it-IT"/>
          </a:p>
        </p:txBody>
      </p:sp>
    </p:spTree>
    <p:extLst>
      <p:ext uri="{BB962C8B-B14F-4D97-AF65-F5344CB8AC3E}">
        <p14:creationId xmlns:p14="http://schemas.microsoft.com/office/powerpoint/2010/main" xmlns="" val="207460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a:t>
            </a:fld>
            <a:endParaRPr lang="it-IT"/>
          </a:p>
        </p:txBody>
      </p:sp>
    </p:spTree>
    <p:extLst>
      <p:ext uri="{BB962C8B-B14F-4D97-AF65-F5344CB8AC3E}">
        <p14:creationId xmlns:p14="http://schemas.microsoft.com/office/powerpoint/2010/main" xmlns="" val="165616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20</a:t>
            </a:fld>
            <a:endParaRPr lang="it-IT"/>
          </a:p>
        </p:txBody>
      </p:sp>
    </p:spTree>
    <p:extLst>
      <p:ext uri="{BB962C8B-B14F-4D97-AF65-F5344CB8AC3E}">
        <p14:creationId xmlns:p14="http://schemas.microsoft.com/office/powerpoint/2010/main" xmlns="" val="1912328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21</a:t>
            </a:fld>
            <a:endParaRPr lang="it-IT"/>
          </a:p>
        </p:txBody>
      </p:sp>
    </p:spTree>
    <p:extLst>
      <p:ext uri="{BB962C8B-B14F-4D97-AF65-F5344CB8AC3E}">
        <p14:creationId xmlns:p14="http://schemas.microsoft.com/office/powerpoint/2010/main" xmlns="" val="3429355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22</a:t>
            </a:fld>
            <a:endParaRPr lang="it-IT"/>
          </a:p>
        </p:txBody>
      </p:sp>
    </p:spTree>
    <p:extLst>
      <p:ext uri="{BB962C8B-B14F-4D97-AF65-F5344CB8AC3E}">
        <p14:creationId xmlns:p14="http://schemas.microsoft.com/office/powerpoint/2010/main" xmlns="" val="88246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23</a:t>
            </a:fld>
            <a:endParaRPr lang="it-IT"/>
          </a:p>
        </p:txBody>
      </p:sp>
    </p:spTree>
    <p:extLst>
      <p:ext uri="{BB962C8B-B14F-4D97-AF65-F5344CB8AC3E}">
        <p14:creationId xmlns:p14="http://schemas.microsoft.com/office/powerpoint/2010/main" xmlns="" val="719280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24</a:t>
            </a:fld>
            <a:endParaRPr lang="it-IT"/>
          </a:p>
        </p:txBody>
      </p:sp>
    </p:spTree>
    <p:extLst>
      <p:ext uri="{BB962C8B-B14F-4D97-AF65-F5344CB8AC3E}">
        <p14:creationId xmlns:p14="http://schemas.microsoft.com/office/powerpoint/2010/main" xmlns="" val="1798067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25</a:t>
            </a:fld>
            <a:endParaRPr lang="it-IT"/>
          </a:p>
        </p:txBody>
      </p:sp>
    </p:spTree>
    <p:extLst>
      <p:ext uri="{BB962C8B-B14F-4D97-AF65-F5344CB8AC3E}">
        <p14:creationId xmlns:p14="http://schemas.microsoft.com/office/powerpoint/2010/main" xmlns="" val="1038479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26</a:t>
            </a:fld>
            <a:endParaRPr lang="it-IT"/>
          </a:p>
        </p:txBody>
      </p:sp>
    </p:spTree>
    <p:extLst>
      <p:ext uri="{BB962C8B-B14F-4D97-AF65-F5344CB8AC3E}">
        <p14:creationId xmlns:p14="http://schemas.microsoft.com/office/powerpoint/2010/main" xmlns="" val="413808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27</a:t>
            </a:fld>
            <a:endParaRPr lang="it-IT"/>
          </a:p>
        </p:txBody>
      </p:sp>
    </p:spTree>
    <p:extLst>
      <p:ext uri="{BB962C8B-B14F-4D97-AF65-F5344CB8AC3E}">
        <p14:creationId xmlns:p14="http://schemas.microsoft.com/office/powerpoint/2010/main" xmlns="" val="2224927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28</a:t>
            </a:fld>
            <a:endParaRPr lang="it-IT"/>
          </a:p>
        </p:txBody>
      </p:sp>
    </p:spTree>
    <p:extLst>
      <p:ext uri="{BB962C8B-B14F-4D97-AF65-F5344CB8AC3E}">
        <p14:creationId xmlns:p14="http://schemas.microsoft.com/office/powerpoint/2010/main" xmlns="" val="797376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EB78261-1436-4318-B314-692B697A528B}" type="slidenum">
              <a:rPr lang="it-IT" smtClean="0"/>
              <a:pPr/>
              <a:t>29</a:t>
            </a:fld>
            <a:endParaRPr lang="it-IT"/>
          </a:p>
        </p:txBody>
      </p:sp>
    </p:spTree>
    <p:extLst>
      <p:ext uri="{BB962C8B-B14F-4D97-AF65-F5344CB8AC3E}">
        <p14:creationId xmlns:p14="http://schemas.microsoft.com/office/powerpoint/2010/main" xmlns="" val="1037530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3</a:t>
            </a:fld>
            <a:endParaRPr lang="it-IT"/>
          </a:p>
        </p:txBody>
      </p:sp>
    </p:spTree>
    <p:extLst>
      <p:ext uri="{BB962C8B-B14F-4D97-AF65-F5344CB8AC3E}">
        <p14:creationId xmlns:p14="http://schemas.microsoft.com/office/powerpoint/2010/main" xmlns="" val="16473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4</a:t>
            </a:fld>
            <a:endParaRPr lang="it-IT"/>
          </a:p>
        </p:txBody>
      </p:sp>
    </p:spTree>
    <p:extLst>
      <p:ext uri="{BB962C8B-B14F-4D97-AF65-F5344CB8AC3E}">
        <p14:creationId xmlns:p14="http://schemas.microsoft.com/office/powerpoint/2010/main" xmlns="" val="3850055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5</a:t>
            </a:fld>
            <a:endParaRPr lang="it-IT"/>
          </a:p>
        </p:txBody>
      </p:sp>
    </p:spTree>
    <p:extLst>
      <p:ext uri="{BB962C8B-B14F-4D97-AF65-F5344CB8AC3E}">
        <p14:creationId xmlns:p14="http://schemas.microsoft.com/office/powerpoint/2010/main" xmlns="" val="2317581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6</a:t>
            </a:fld>
            <a:endParaRPr lang="it-IT"/>
          </a:p>
        </p:txBody>
      </p:sp>
    </p:spTree>
    <p:extLst>
      <p:ext uri="{BB962C8B-B14F-4D97-AF65-F5344CB8AC3E}">
        <p14:creationId xmlns:p14="http://schemas.microsoft.com/office/powerpoint/2010/main" xmlns="" val="996499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7</a:t>
            </a:fld>
            <a:endParaRPr lang="it-IT"/>
          </a:p>
        </p:txBody>
      </p:sp>
    </p:spTree>
    <p:extLst>
      <p:ext uri="{BB962C8B-B14F-4D97-AF65-F5344CB8AC3E}">
        <p14:creationId xmlns:p14="http://schemas.microsoft.com/office/powerpoint/2010/main" xmlns="" val="3504011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EB78261-1436-4318-B314-692B697A528B}" type="slidenum">
              <a:rPr lang="it-IT" smtClean="0"/>
              <a:pPr/>
              <a:t>8</a:t>
            </a:fld>
            <a:endParaRPr lang="it-IT"/>
          </a:p>
        </p:txBody>
      </p:sp>
    </p:spTree>
    <p:extLst>
      <p:ext uri="{BB962C8B-B14F-4D97-AF65-F5344CB8AC3E}">
        <p14:creationId xmlns:p14="http://schemas.microsoft.com/office/powerpoint/2010/main" xmlns="" val="3447901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EB78261-1436-4318-B314-692B697A528B}" type="slidenum">
              <a:rPr lang="it-IT" smtClean="0"/>
              <a:pPr/>
              <a:t>9</a:t>
            </a:fld>
            <a:endParaRPr lang="it-IT"/>
          </a:p>
        </p:txBody>
      </p:sp>
    </p:spTree>
    <p:extLst>
      <p:ext uri="{BB962C8B-B14F-4D97-AF65-F5344CB8AC3E}">
        <p14:creationId xmlns:p14="http://schemas.microsoft.com/office/powerpoint/2010/main" xmlns="" val="388958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266132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406579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30757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3127235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19097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1750403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149461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2147160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81078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687247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27547E2-D4F1-475E-9CE8-E16FCD452F87}" type="datetimeFigureOut">
              <a:rPr lang="it-IT" smtClean="0"/>
              <a:pPr/>
              <a:t>24/04/2016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3442199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547E2-D4F1-475E-9CE8-E16FCD452F87}" type="datetimeFigureOut">
              <a:rPr lang="it-IT" smtClean="0"/>
              <a:pPr/>
              <a:t>24/04/2016</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F8DBD1-2215-4354-9537-6AC5C0EF48DA}" type="slidenum">
              <a:rPr lang="it-IT" smtClean="0"/>
              <a:pPr/>
              <a:t>‹N›</a:t>
            </a:fld>
            <a:endParaRPr lang="it-IT"/>
          </a:p>
        </p:txBody>
      </p:sp>
    </p:spTree>
    <p:extLst>
      <p:ext uri="{BB962C8B-B14F-4D97-AF65-F5344CB8AC3E}">
        <p14:creationId xmlns:p14="http://schemas.microsoft.com/office/powerpoint/2010/main" xmlns="" val="616603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2.mp3"/><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jpeg"/><Relationship Id="rId7" Type="http://schemas.openxmlformats.org/officeDocument/2006/relationships/slide" Target="slide18.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slide" Target="slide12.xml"/><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13.xml"/><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slide" Target="slide14.xml"/><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slide" Target="slide17.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slide" Target="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slide" Target="slide19.xml"/><Relationship Id="rId4" Type="http://schemas.openxmlformats.org/officeDocument/2006/relationships/slide" Target="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slide" Target="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slide" Target="slide24.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slide" Target="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27.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28.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3.wma"/><Relationship Id="rId5" Type="http://schemas.openxmlformats.org/officeDocument/2006/relationships/image" Target="../media/image4.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4.wma"/><Relationship Id="rId5" Type="http://schemas.openxmlformats.org/officeDocument/2006/relationships/image" Target="../media/image5.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slide" Target="slide11.xml"/><Relationship Id="rId4" Type="http://schemas.openxmlformats.org/officeDocument/2006/relationships/slide" Target="slide9.xml"/><Relationship Id="rId9" Type="http://schemas.openxmlformats.org/officeDocument/2006/relationships/slide" Target="slide26.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slide" Target="slide10.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382332" y="618168"/>
            <a:ext cx="10087627" cy="2983870"/>
          </a:xfrm>
        </p:spPr>
        <p:txBody>
          <a:bodyPr>
            <a:noAutofit/>
          </a:bodyPr>
          <a:lstStyle/>
          <a:p>
            <a:r>
              <a:rPr lang="it-IT" sz="11500" dirty="0" smtClean="0">
                <a:latin typeface="Juice ITC" panose="04040403040A02020202" pitchFamily="82" charset="0"/>
              </a:rPr>
              <a:t>Il milite non più ignoto</a:t>
            </a:r>
            <a:endParaRPr lang="it-IT" sz="11500" dirty="0">
              <a:latin typeface="Juice ITC" panose="04040403040A02020202" pitchFamily="82" charset="0"/>
            </a:endParaRPr>
          </a:p>
        </p:txBody>
      </p:sp>
      <p:sp>
        <p:nvSpPr>
          <p:cNvPr id="3" name="Sottotitolo 2"/>
          <p:cNvSpPr>
            <a:spLocks noGrp="1"/>
          </p:cNvSpPr>
          <p:nvPr>
            <p:ph type="subTitle" idx="1"/>
          </p:nvPr>
        </p:nvSpPr>
        <p:spPr>
          <a:xfrm>
            <a:off x="400833" y="3602038"/>
            <a:ext cx="11649205" cy="1655762"/>
          </a:xfrm>
        </p:spPr>
        <p:txBody>
          <a:bodyPr>
            <a:normAutofit/>
          </a:bodyPr>
          <a:lstStyle/>
          <a:p>
            <a:r>
              <a:rPr lang="it-IT" sz="2800" dirty="0" smtClean="0">
                <a:latin typeface="Bookman Old Style" panose="02050604050505020204" pitchFamily="18" charset="0"/>
              </a:rPr>
              <a:t>Classi 3^A e 3^B Scuola </a:t>
            </a:r>
            <a:r>
              <a:rPr lang="it-IT" sz="2800" dirty="0">
                <a:latin typeface="Bookman Old Style" panose="02050604050505020204" pitchFamily="18" charset="0"/>
              </a:rPr>
              <a:t>M</a:t>
            </a:r>
            <a:r>
              <a:rPr lang="it-IT" sz="2800" dirty="0" smtClean="0">
                <a:latin typeface="Bookman Old Style" panose="02050604050505020204" pitchFamily="18" charset="0"/>
              </a:rPr>
              <a:t>edia Statale di Ronco Briantino (MB)</a:t>
            </a:r>
          </a:p>
          <a:p>
            <a:r>
              <a:rPr lang="it-IT" sz="2800" dirty="0" smtClean="0">
                <a:latin typeface="Bookman Old Style" panose="02050604050505020204" pitchFamily="18" charset="0"/>
              </a:rPr>
              <a:t>Anno Scolastico 2015-2016</a:t>
            </a:r>
            <a:endParaRPr lang="it-IT" sz="2800" dirty="0">
              <a:latin typeface="Bookman Old Style" panose="02050604050505020204" pitchFamily="18" charset="0"/>
            </a:endParaRPr>
          </a:p>
        </p:txBody>
      </p:sp>
      <p:pic>
        <p:nvPicPr>
          <p:cNvPr id="5" name="La Leggenda del Piave. Coro Val Canzoi">
            <a:hlinkClick r:id="" action="ppaction://media"/>
          </p:cNvPr>
          <p:cNvPicPr>
            <a:picLocks noChangeAspect="1"/>
          </p:cNvPicPr>
          <p:nvPr>
            <a:videoFile r:link="rId1"/>
            <p:extLst>
              <p:ext uri="{DAA4B4D4-6D71-4841-9C94-3DE7FCFB9230}">
                <p14:media xmlns:p14="http://schemas.microsoft.com/office/powerpoint/2010/main" xmlns="" r:embed="rId5">
                  <p14:trim end="5094.25"/>
                </p14:media>
              </p:ext>
            </p:extLst>
          </p:nvPr>
        </p:nvPicPr>
        <p:blipFill>
          <a:blip r:embed="rId6" cstate="print"/>
          <a:stretch>
            <a:fillRect/>
          </a:stretch>
        </p:blipFill>
        <p:spPr>
          <a:xfrm>
            <a:off x="12421937" y="2992438"/>
            <a:ext cx="609600" cy="609600"/>
          </a:xfrm>
          <a:prstGeom prst="rect">
            <a:avLst/>
          </a:prstGeom>
        </p:spPr>
      </p:pic>
    </p:spTree>
    <p:extLst>
      <p:ext uri="{BB962C8B-B14F-4D97-AF65-F5344CB8AC3E}">
        <p14:creationId xmlns:p14="http://schemas.microsoft.com/office/powerpoint/2010/main" xmlns="" val="3083487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1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numSld="999">
                <p:cTn id="7" repeatCount="indefinite" fill="remove" display="0">
                  <p:stCondLst>
                    <p:cond delay="indefinite"/>
                  </p:stCondLst>
                  <p:endCondLst>
                    <p:cond evt="onStopAudio" delay="0">
                      <p:tgtEl>
                        <p:sldTgt/>
                      </p:tgtEl>
                    </p:cond>
                  </p:end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4" cstate="print">
            <a:extLst>
              <a:ext uri="{28A0092B-C50C-407E-A947-70E740481C1C}">
                <a14:useLocalDpi xmlns:a14="http://schemas.microsoft.com/office/drawing/2010/main" xmlns="" val="0"/>
              </a:ext>
            </a:extLst>
          </a:blip>
          <a:srcRect t="4379" b="2685"/>
          <a:stretch/>
        </p:blipFill>
        <p:spPr>
          <a:xfrm>
            <a:off x="4180835" y="327545"/>
            <a:ext cx="3857625" cy="6373505"/>
          </a:xfrm>
          <a:prstGeom prst="rect">
            <a:avLst/>
          </a:prstGeom>
        </p:spPr>
      </p:pic>
      <p:sp>
        <p:nvSpPr>
          <p:cNvPr id="4" name="Freccia ad arco 3">
            <a:hlinkClick r:id="rId5" action="ppaction://hlinksldjump"/>
          </p:cNvPr>
          <p:cNvSpPr/>
          <p:nvPr/>
        </p:nvSpPr>
        <p:spPr>
          <a:xfrm rot="5400000">
            <a:off x="94674" y="-30090"/>
            <a:ext cx="772732" cy="1199524"/>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xmlns="" val="1552747611"/>
      </p:ext>
    </p:extLst>
  </p:cSld>
  <p:clrMapOvr>
    <a:masterClrMapping/>
  </p:clrMapOvr>
  <mc:AlternateContent xmlns:mc="http://schemas.openxmlformats.org/markup-compatibility/2006">
    <mc:Choice xmlns:p14="http://schemas.microsoft.com/office/powerpoint/2010/main" xmlns="" Requires="p14">
      <p:transition spd="slow" p14:dur="1200" advClick="0">
        <p:dissolve/>
      </p:transition>
    </mc:Choice>
    <mc:Fallback>
      <p:transition spd="slow" advClick="0">
        <p:dissolv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1">
            <a:hlinkClick r:id="rId4" action="ppaction://hlinksldjump"/>
          </p:cNvPr>
          <p:cNvSpPr/>
          <p:nvPr/>
        </p:nvSpPr>
        <p:spPr>
          <a:xfrm>
            <a:off x="3026535" y="141668"/>
            <a:ext cx="6181859" cy="140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solidFill>
                  <a:schemeClr val="tx1"/>
                </a:solidFill>
                <a:latin typeface="Bookman Old Style" panose="02050604050505020204" pitchFamily="18" charset="0"/>
              </a:rPr>
              <a:t>I nostri reduci</a:t>
            </a:r>
            <a:endParaRPr lang="it-IT" sz="4000" dirty="0">
              <a:solidFill>
                <a:schemeClr val="tx1"/>
              </a:solidFill>
              <a:latin typeface="Bookman Old Style" panose="02050604050505020204" pitchFamily="18" charset="0"/>
            </a:endParaRPr>
          </a:p>
        </p:txBody>
      </p:sp>
      <p:sp>
        <p:nvSpPr>
          <p:cNvPr id="3" name="Rettangolo 2"/>
          <p:cNvSpPr/>
          <p:nvPr/>
        </p:nvSpPr>
        <p:spPr>
          <a:xfrm>
            <a:off x="373487" y="1751527"/>
            <a:ext cx="3541690" cy="1339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hlinkClick r:id="rId5" action="ppaction://hlinksldjump"/>
          </p:cNvPr>
          <p:cNvSpPr txBox="1"/>
          <p:nvPr/>
        </p:nvSpPr>
        <p:spPr>
          <a:xfrm>
            <a:off x="519811" y="1732591"/>
            <a:ext cx="3241593" cy="707886"/>
          </a:xfrm>
          <a:prstGeom prst="rect">
            <a:avLst/>
          </a:prstGeom>
          <a:noFill/>
        </p:spPr>
        <p:txBody>
          <a:bodyPr wrap="none" rtlCol="0">
            <a:spAutoFit/>
          </a:bodyPr>
          <a:lstStyle/>
          <a:p>
            <a:r>
              <a:rPr lang="it-IT" sz="4000" dirty="0" smtClean="0">
                <a:solidFill>
                  <a:schemeClr val="bg1"/>
                </a:solidFill>
                <a:latin typeface="Bookman Old Style" panose="02050604050505020204" pitchFamily="18" charset="0"/>
              </a:rPr>
              <a:t>Motta </a:t>
            </a:r>
            <a:r>
              <a:rPr lang="it-IT" sz="4000" dirty="0">
                <a:solidFill>
                  <a:schemeClr val="bg1"/>
                </a:solidFill>
                <a:latin typeface="Bookman Old Style" panose="02050604050505020204" pitchFamily="18" charset="0"/>
              </a:rPr>
              <a:t>P</a:t>
            </a:r>
            <a:r>
              <a:rPr lang="it-IT" sz="4000" dirty="0" smtClean="0">
                <a:solidFill>
                  <a:schemeClr val="bg1"/>
                </a:solidFill>
                <a:latin typeface="Bookman Old Style" panose="02050604050505020204" pitchFamily="18" charset="0"/>
              </a:rPr>
              <a:t>ietro</a:t>
            </a:r>
            <a:endParaRPr lang="it-IT" sz="4000" dirty="0">
              <a:solidFill>
                <a:schemeClr val="bg1"/>
              </a:solidFill>
              <a:latin typeface="Bookman Old Style" panose="02050604050505020204" pitchFamily="18" charset="0"/>
            </a:endParaRPr>
          </a:p>
        </p:txBody>
      </p:sp>
      <p:sp>
        <p:nvSpPr>
          <p:cNvPr id="6" name="CasellaDiTesto 5">
            <a:hlinkClick r:id="rId6" action="ppaction://hlinksldjump"/>
          </p:cNvPr>
          <p:cNvSpPr txBox="1"/>
          <p:nvPr/>
        </p:nvSpPr>
        <p:spPr>
          <a:xfrm>
            <a:off x="519811" y="3837904"/>
            <a:ext cx="3507692" cy="707886"/>
          </a:xfrm>
          <a:prstGeom prst="rect">
            <a:avLst/>
          </a:prstGeom>
          <a:noFill/>
        </p:spPr>
        <p:txBody>
          <a:bodyPr wrap="none" rtlCol="0">
            <a:spAutoFit/>
          </a:bodyPr>
          <a:lstStyle/>
          <a:p>
            <a:r>
              <a:rPr lang="it-IT" sz="4000" dirty="0" smtClean="0">
                <a:solidFill>
                  <a:schemeClr val="bg1"/>
                </a:solidFill>
                <a:latin typeface="Bookman Old Style" panose="02050604050505020204" pitchFamily="18" charset="0"/>
              </a:rPr>
              <a:t>Motta Filippo</a:t>
            </a:r>
            <a:endParaRPr lang="it-IT" sz="4000" dirty="0">
              <a:solidFill>
                <a:schemeClr val="bg1"/>
              </a:solidFill>
              <a:latin typeface="Bookman Old Style" panose="02050604050505020204" pitchFamily="18" charset="0"/>
            </a:endParaRPr>
          </a:p>
        </p:txBody>
      </p:sp>
      <p:sp>
        <p:nvSpPr>
          <p:cNvPr id="7" name="Rettangolo 6"/>
          <p:cNvSpPr/>
          <p:nvPr/>
        </p:nvSpPr>
        <p:spPr>
          <a:xfrm>
            <a:off x="8465574" y="1545465"/>
            <a:ext cx="3067665" cy="1236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hlinkClick r:id="rId7" action="ppaction://hlinksldjump"/>
          </p:cNvPr>
          <p:cNvSpPr txBox="1"/>
          <p:nvPr/>
        </p:nvSpPr>
        <p:spPr>
          <a:xfrm>
            <a:off x="8384975" y="1424814"/>
            <a:ext cx="3677744" cy="1323439"/>
          </a:xfrm>
          <a:prstGeom prst="rect">
            <a:avLst/>
          </a:prstGeom>
          <a:noFill/>
        </p:spPr>
        <p:txBody>
          <a:bodyPr wrap="square" rtlCol="0">
            <a:spAutoFit/>
          </a:bodyPr>
          <a:lstStyle/>
          <a:p>
            <a:r>
              <a:rPr lang="it-IT" sz="4000" dirty="0" smtClean="0">
                <a:solidFill>
                  <a:schemeClr val="bg1"/>
                </a:solidFill>
                <a:latin typeface="Bookman Old Style" panose="02050604050505020204" pitchFamily="18" charset="0"/>
              </a:rPr>
              <a:t>Brambilla </a:t>
            </a:r>
            <a:r>
              <a:rPr lang="it-IT" sz="4000" dirty="0">
                <a:solidFill>
                  <a:schemeClr val="bg1"/>
                </a:solidFill>
                <a:latin typeface="Bookman Old Style" panose="02050604050505020204" pitchFamily="18" charset="0"/>
              </a:rPr>
              <a:t>A</a:t>
            </a:r>
            <a:r>
              <a:rPr lang="it-IT" sz="4000" dirty="0" smtClean="0">
                <a:solidFill>
                  <a:schemeClr val="bg1"/>
                </a:solidFill>
                <a:latin typeface="Bookman Old Style" panose="02050604050505020204" pitchFamily="18" charset="0"/>
              </a:rPr>
              <a:t>mbrogio</a:t>
            </a:r>
            <a:endParaRPr lang="it-IT" sz="4000" dirty="0">
              <a:solidFill>
                <a:schemeClr val="bg1"/>
              </a:solidFill>
              <a:latin typeface="Bookman Old Style" panose="02050604050505020204" pitchFamily="18" charset="0"/>
            </a:endParaRPr>
          </a:p>
        </p:txBody>
      </p:sp>
      <p:sp>
        <p:nvSpPr>
          <p:cNvPr id="10" name="Rettangolo 9"/>
          <p:cNvSpPr/>
          <p:nvPr/>
        </p:nvSpPr>
        <p:spPr>
          <a:xfrm>
            <a:off x="8689520" y="3090930"/>
            <a:ext cx="3168183" cy="1200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hlinkClick r:id="rId8" action="ppaction://hlinksldjump"/>
          </p:cNvPr>
          <p:cNvSpPr txBox="1"/>
          <p:nvPr/>
        </p:nvSpPr>
        <p:spPr>
          <a:xfrm>
            <a:off x="8384975" y="3837904"/>
            <a:ext cx="3773790" cy="707886"/>
          </a:xfrm>
          <a:prstGeom prst="rect">
            <a:avLst/>
          </a:prstGeom>
          <a:noFill/>
        </p:spPr>
        <p:txBody>
          <a:bodyPr wrap="none" rtlCol="0">
            <a:spAutoFit/>
          </a:bodyPr>
          <a:lstStyle/>
          <a:p>
            <a:r>
              <a:rPr lang="it-IT" sz="4000" dirty="0" smtClean="0">
                <a:solidFill>
                  <a:schemeClr val="bg1"/>
                </a:solidFill>
                <a:latin typeface="Bookman Old Style" panose="02050604050505020204" pitchFamily="18" charset="0"/>
              </a:rPr>
              <a:t>Cantù Rodolfo</a:t>
            </a:r>
            <a:endParaRPr lang="it-IT" sz="4000" dirty="0">
              <a:solidFill>
                <a:schemeClr val="bg1"/>
              </a:solidFill>
              <a:latin typeface="Bookman Old Style" panose="02050604050505020204" pitchFamily="18" charset="0"/>
            </a:endParaRPr>
          </a:p>
        </p:txBody>
      </p:sp>
      <p:sp>
        <p:nvSpPr>
          <p:cNvPr id="8" name="Rettangolo 7"/>
          <p:cNvSpPr/>
          <p:nvPr/>
        </p:nvSpPr>
        <p:spPr>
          <a:xfrm>
            <a:off x="4765182" y="4954015"/>
            <a:ext cx="2704563" cy="56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26" name="Picture 2" descr="http://image.spreadshirtmedia.com/image-server/v1/designs/12884445,width=280,height=280?mediaType=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93343" y="4144848"/>
            <a:ext cx="2667000"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Immagine 12"/>
          <p:cNvPicPr>
            <a:picLocks noChangeAspect="1"/>
          </p:cNvPicPr>
          <p:nvPr/>
        </p:nvPicPr>
        <p:blipFill>
          <a:blip r:embed="rId10"/>
          <a:stretch>
            <a:fillRect/>
          </a:stretch>
        </p:blipFill>
        <p:spPr>
          <a:xfrm>
            <a:off x="1229323" y="5048205"/>
            <a:ext cx="3316511" cy="944962"/>
          </a:xfrm>
          <a:prstGeom prst="rect">
            <a:avLst/>
          </a:prstGeom>
        </p:spPr>
      </p:pic>
      <p:sp>
        <p:nvSpPr>
          <p:cNvPr id="14" name="Freccia ad arco 13">
            <a:hlinkClick r:id="rId4" action="ppaction://hlinksldjump"/>
          </p:cNvPr>
          <p:cNvSpPr/>
          <p:nvPr/>
        </p:nvSpPr>
        <p:spPr>
          <a:xfrm rot="5400000">
            <a:off x="94674" y="-30090"/>
            <a:ext cx="772732" cy="1199524"/>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xmlns="" val="5990329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1">
            <a:hlinkClick r:id="rId4" action="ppaction://hlinksldjump"/>
          </p:cNvPr>
          <p:cNvSpPr/>
          <p:nvPr/>
        </p:nvSpPr>
        <p:spPr>
          <a:xfrm>
            <a:off x="3023644" y="217071"/>
            <a:ext cx="6181859" cy="140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solidFill>
                  <a:schemeClr val="tx1"/>
                </a:solidFill>
                <a:latin typeface="Bookman Old Style" panose="02050604050505020204" pitchFamily="18" charset="0"/>
              </a:rPr>
              <a:t>Motta Pietro</a:t>
            </a:r>
            <a:endParaRPr lang="it-IT" sz="4000" dirty="0">
              <a:solidFill>
                <a:schemeClr val="tx1"/>
              </a:solidFill>
              <a:latin typeface="Bookman Old Style" panose="02050604050505020204" pitchFamily="18" charset="0"/>
            </a:endParaRPr>
          </a:p>
        </p:txBody>
      </p:sp>
      <p:sp>
        <p:nvSpPr>
          <p:cNvPr id="6" name="Freccia a destra 5">
            <a:hlinkClick r:id="rId5" action="ppaction://hlinksldjump"/>
          </p:cNvPr>
          <p:cNvSpPr/>
          <p:nvPr/>
        </p:nvSpPr>
        <p:spPr>
          <a:xfrm>
            <a:off x="8762933" y="584328"/>
            <a:ext cx="2580968" cy="544028"/>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bg1"/>
                </a:solidFill>
                <a:latin typeface="Bookman Old Style" panose="02050604050505020204" pitchFamily="18" charset="0"/>
              </a:rPr>
              <a:t>SEGUE</a:t>
            </a:r>
            <a:endParaRPr lang="it-IT" dirty="0">
              <a:solidFill>
                <a:schemeClr val="bg1"/>
              </a:solidFill>
              <a:latin typeface="Bookman Old Style" panose="02050604050505020204" pitchFamily="18" charset="0"/>
            </a:endParaRPr>
          </a:p>
        </p:txBody>
      </p:sp>
      <p:sp>
        <p:nvSpPr>
          <p:cNvPr id="7" name="Rettangolo 6"/>
          <p:cNvSpPr/>
          <p:nvPr/>
        </p:nvSpPr>
        <p:spPr>
          <a:xfrm>
            <a:off x="621995" y="1620868"/>
            <a:ext cx="10985156" cy="45816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5444444444XCVXCV</a:t>
            </a:r>
            <a:endParaRPr lang="it-IT" dirty="0"/>
          </a:p>
        </p:txBody>
      </p:sp>
      <p:sp>
        <p:nvSpPr>
          <p:cNvPr id="8" name="CasellaDiTesto 7"/>
          <p:cNvSpPr txBox="1"/>
          <p:nvPr/>
        </p:nvSpPr>
        <p:spPr>
          <a:xfrm>
            <a:off x="681253" y="2113380"/>
            <a:ext cx="10866640" cy="3477875"/>
          </a:xfrm>
          <a:prstGeom prst="rect">
            <a:avLst/>
          </a:prstGeom>
          <a:noFill/>
        </p:spPr>
        <p:txBody>
          <a:bodyPr wrap="square" rtlCol="0">
            <a:spAutoFit/>
          </a:bodyPr>
          <a:lstStyle/>
          <a:p>
            <a:pPr algn="just"/>
            <a:r>
              <a:rPr lang="it-IT" sz="2000" dirty="0">
                <a:latin typeface="Bookman Old Style" panose="02050604050505020204" pitchFamily="18" charset="0"/>
              </a:rPr>
              <a:t>Data e luogo di nascita: 1/8/1896, Bernareggio </a:t>
            </a:r>
          </a:p>
          <a:p>
            <a:pPr algn="just"/>
            <a:r>
              <a:rPr lang="it-IT" sz="2000" dirty="0">
                <a:latin typeface="Bookman Old Style" panose="02050604050505020204" pitchFamily="18" charset="0"/>
              </a:rPr>
              <a:t>Data di morte: 23/9/1988 (92 anni)</a:t>
            </a:r>
          </a:p>
          <a:p>
            <a:pPr algn="just"/>
            <a:r>
              <a:rPr lang="it-IT" sz="2000" dirty="0">
                <a:latin typeface="Bookman Old Style" panose="02050604050505020204" pitchFamily="18" charset="0"/>
              </a:rPr>
              <a:t>Arruolato nell’esercito: 6/10/1915 (19 anni)</a:t>
            </a:r>
          </a:p>
          <a:p>
            <a:pPr algn="just"/>
            <a:r>
              <a:rPr lang="it-IT" sz="2000" dirty="0">
                <a:latin typeface="Bookman Old Style" panose="02050604050505020204" pitchFamily="18" charset="0"/>
              </a:rPr>
              <a:t>Arma: faceva parte dei soldati del genio ed era un grande lavoratore. Preparava le strade e le trincee (carrettiere). </a:t>
            </a:r>
          </a:p>
          <a:p>
            <a:pPr algn="just"/>
            <a:r>
              <a:rPr lang="it-IT" sz="2000" dirty="0">
                <a:latin typeface="Bookman Old Style" panose="02050604050505020204" pitchFamily="18" charset="0"/>
              </a:rPr>
              <a:t>Genitori: Giuseppe Motta e Villa Maria </a:t>
            </a:r>
          </a:p>
          <a:p>
            <a:pPr algn="just"/>
            <a:r>
              <a:rPr lang="it-IT" sz="2000" dirty="0">
                <a:latin typeface="Bookman Old Style" panose="02050604050505020204" pitchFamily="18" charset="0"/>
              </a:rPr>
              <a:t>Istruzione: diploma di scuola elementare (sapeva leggere e scrivere).</a:t>
            </a:r>
          </a:p>
          <a:p>
            <a:pPr algn="just"/>
            <a:r>
              <a:rPr lang="it-IT" sz="2000" dirty="0">
                <a:latin typeface="Bookman Old Style" panose="02050604050505020204" pitchFamily="18" charset="0"/>
              </a:rPr>
              <a:t>Grado militare: caporal maggiore </a:t>
            </a:r>
          </a:p>
          <a:p>
            <a:pPr algn="just"/>
            <a:r>
              <a:rPr lang="it-IT" sz="2000" dirty="0" smtClean="0">
                <a:latin typeface="Bookman Old Style" panose="02050604050505020204" pitchFamily="18" charset="0"/>
              </a:rPr>
              <a:t>RICONOSCIMENTI</a:t>
            </a:r>
            <a:r>
              <a:rPr lang="it-IT" sz="2000" dirty="0">
                <a:latin typeface="Bookman Old Style" panose="02050604050505020204" pitchFamily="18" charset="0"/>
              </a:rPr>
              <a:t>:</a:t>
            </a:r>
          </a:p>
          <a:p>
            <a:pPr algn="just"/>
            <a:r>
              <a:rPr lang="it-IT" sz="2000" dirty="0">
                <a:latin typeface="Bookman Old Style" panose="02050604050505020204" pitchFamily="18" charset="0"/>
              </a:rPr>
              <a:t> </a:t>
            </a:r>
            <a:r>
              <a:rPr lang="it-IT" sz="2000" dirty="0" smtClean="0">
                <a:latin typeface="Bookman Old Style" panose="02050604050505020204" pitchFamily="18" charset="0"/>
              </a:rPr>
              <a:t>🔷 25/1/1968 </a:t>
            </a:r>
            <a:r>
              <a:rPr lang="it-IT" sz="2000" dirty="0">
                <a:latin typeface="Bookman Old Style" panose="02050604050505020204" pitchFamily="18" charset="0"/>
              </a:rPr>
              <a:t>gli fu conferita l’onorificenza di cavaliere dell’ordine </a:t>
            </a:r>
            <a:r>
              <a:rPr lang="it-IT" sz="2000" dirty="0" smtClean="0">
                <a:latin typeface="Bookman Old Style" panose="02050604050505020204" pitchFamily="18" charset="0"/>
              </a:rPr>
              <a:t>di Vittorio </a:t>
            </a:r>
            <a:r>
              <a:rPr lang="it-IT" sz="2000" dirty="0">
                <a:latin typeface="Bookman Old Style" panose="02050604050505020204" pitchFamily="18" charset="0"/>
              </a:rPr>
              <a:t>Veneto.</a:t>
            </a:r>
          </a:p>
          <a:p>
            <a:pPr algn="just"/>
            <a:r>
              <a:rPr lang="it-IT" sz="2000" dirty="0">
                <a:latin typeface="Bookman Old Style" panose="02050604050505020204" pitchFamily="18" charset="0"/>
              </a:rPr>
              <a:t> </a:t>
            </a:r>
            <a:r>
              <a:rPr lang="it-IT" sz="2000" dirty="0" smtClean="0">
                <a:latin typeface="Bookman Old Style" panose="02050604050505020204" pitchFamily="18" charset="0"/>
              </a:rPr>
              <a:t>🔷 Medaglione </a:t>
            </a:r>
            <a:r>
              <a:rPr lang="it-IT" sz="2000" dirty="0">
                <a:latin typeface="Bookman Old Style" panose="02050604050505020204" pitchFamily="18" charset="0"/>
              </a:rPr>
              <a:t>d’oro al valore militare.</a:t>
            </a:r>
          </a:p>
        </p:txBody>
      </p:sp>
    </p:spTree>
    <p:extLst>
      <p:ext uri="{BB962C8B-B14F-4D97-AF65-F5344CB8AC3E}">
        <p14:creationId xmlns:p14="http://schemas.microsoft.com/office/powerpoint/2010/main" xmlns="" val="14426211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fallOver"/>
      </p:transition>
    </mc:Choice>
    <mc:Fallback>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1">
            <a:hlinkClick r:id="rId4" action="ppaction://hlinksldjump"/>
          </p:cNvPr>
          <p:cNvSpPr/>
          <p:nvPr/>
        </p:nvSpPr>
        <p:spPr>
          <a:xfrm>
            <a:off x="3023644" y="217071"/>
            <a:ext cx="6181859" cy="140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solidFill>
                  <a:schemeClr val="tx1"/>
                </a:solidFill>
                <a:latin typeface="Bookman Old Style" panose="02050604050505020204" pitchFamily="18" charset="0"/>
              </a:rPr>
              <a:t>Motta Pietro</a:t>
            </a:r>
            <a:endParaRPr lang="it-IT" sz="4000" dirty="0">
              <a:solidFill>
                <a:schemeClr val="tx1"/>
              </a:solidFill>
              <a:latin typeface="Bookman Old Style" panose="02050604050505020204" pitchFamily="18" charset="0"/>
            </a:endParaRPr>
          </a:p>
        </p:txBody>
      </p:sp>
      <p:sp>
        <p:nvSpPr>
          <p:cNvPr id="3" name="Rettangolo 2"/>
          <p:cNvSpPr/>
          <p:nvPr/>
        </p:nvSpPr>
        <p:spPr>
          <a:xfrm>
            <a:off x="689957" y="1732078"/>
            <a:ext cx="10997513" cy="475521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solidFill>
                  <a:schemeClr val="tx1"/>
                </a:solidFill>
                <a:latin typeface="Bookman Old Style" panose="02050604050505020204" pitchFamily="18" charset="0"/>
              </a:rPr>
              <a:t>Quando</a:t>
            </a:r>
            <a:r>
              <a:rPr lang="it-IT" sz="2000" dirty="0">
                <a:solidFill>
                  <a:schemeClr val="tx1"/>
                </a:solidFill>
                <a:latin typeface="Bookman Old Style" panose="02050604050505020204" pitchFamily="18" charset="0"/>
              </a:rPr>
              <a:t> </a:t>
            </a:r>
            <a:r>
              <a:rPr lang="it-IT" dirty="0">
                <a:solidFill>
                  <a:schemeClr val="tx1"/>
                </a:solidFill>
                <a:latin typeface="Bookman Old Style" panose="02050604050505020204" pitchFamily="18" charset="0"/>
              </a:rPr>
              <a:t>lui è nato sua madre è morta, e suo padre si è risposato. Dopo poco tempo è morto anche il padre e Pietro è cresciuto con la matrigna. </a:t>
            </a:r>
          </a:p>
          <a:p>
            <a:pPr algn="just"/>
            <a:r>
              <a:rPr lang="it-IT" dirty="0">
                <a:solidFill>
                  <a:schemeClr val="tx1"/>
                </a:solidFill>
                <a:latin typeface="Bookman Old Style" panose="02050604050505020204" pitchFamily="18" charset="0"/>
              </a:rPr>
              <a:t>Ha combattuto la prima Guerra Mondiale a fianco dei suoi due fratelli, uno dei quali è morto. Dopo  essere tornato dalla campagna in Libia si è sposato con Giuseppina Brivio, il 19/11/1921 a Ronco Briantino. Durante la prima guerra mondiale costruiva le trincee. È stato in guerra negli anni 1916-1917-1918. Era in trincea, in prima linea e le giornate trascorrevano tra fame e freddo. Nel giorno di Natale un miracolo: venne ferito alla testa da un proiettile di striscio e, per rientrare in trincea, dovette scavalcare molti corpi dei suoi compagni caduti. Vicino a lui  c’era un suo superiore che, con un fazzoletto sporco di terra, lo medicò. Tra lui e il suo superiore, Campanello, nacque un profonda amicizia. Fece molte conoscenze con molti commilitoni ma, siccome provenivano da diversi luoghi d’Italia, fra loro c’erano profonde incomprensioni. Conquistarono Trieste, ma il merito andò a un altro battaglione e questo provocò in lui e nei suoi compagni una forte rabbia. Terminata la guerra, la sua vita da contadino iniziava alle 5.00 del mattino nelle stalle. Il lavoro più impegnativo era procurarsi qualcosa da mangiare. Amava molto il vino: ne beveva 2 litri al giorno. Lavorava nell’impresa Rovelli e percorreva la distanza tra Ronco Briantino e Monza in bicicletta. Faticava molto senza sentirne il peso ed era un uomo di poche parole.</a:t>
            </a:r>
          </a:p>
        </p:txBody>
      </p:sp>
      <p:sp>
        <p:nvSpPr>
          <p:cNvPr id="6" name="Freccia a destra 5">
            <a:hlinkClick r:id="rId5" action="ppaction://hlinksldjump"/>
          </p:cNvPr>
          <p:cNvSpPr/>
          <p:nvPr/>
        </p:nvSpPr>
        <p:spPr>
          <a:xfrm>
            <a:off x="8762932" y="593627"/>
            <a:ext cx="2924538" cy="650684"/>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bg1"/>
                </a:solidFill>
                <a:latin typeface="Bookman Old Style" panose="02050604050505020204" pitchFamily="18" charset="0"/>
              </a:rPr>
              <a:t>SEGUE</a:t>
            </a:r>
            <a:endParaRPr lang="it-IT"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xmlns="" val="2909867014"/>
      </p:ext>
    </p:extLst>
  </p:cSld>
  <p:clrMapOvr>
    <a:masterClrMapping/>
  </p:clrMapOvr>
  <mc:AlternateContent xmlns:mc="http://schemas.openxmlformats.org/markup-compatibility/2006">
    <mc:Choice xmlns:p14="http://schemas.microsoft.com/office/powerpoint/2010/main" xmlns="" Requires="p14">
      <p:transition spd="slow" p14:dur="1600" advClick="0">
        <p:blinds dir="vert"/>
      </p:transition>
    </mc:Choice>
    <mc:Fallback>
      <p:transition spd="slow" advClick="0">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1">
            <a:hlinkClick r:id="rId4" action="ppaction://hlinksldjump"/>
          </p:cNvPr>
          <p:cNvSpPr/>
          <p:nvPr/>
        </p:nvSpPr>
        <p:spPr>
          <a:xfrm>
            <a:off x="3023644" y="-169296"/>
            <a:ext cx="6181859" cy="140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solidFill>
                  <a:schemeClr val="tx1"/>
                </a:solidFill>
                <a:latin typeface="Bookman Old Style" panose="02050604050505020204" pitchFamily="18" charset="0"/>
              </a:rPr>
              <a:t>Motta Pietro</a:t>
            </a:r>
            <a:endParaRPr lang="it-IT" sz="4000" dirty="0">
              <a:solidFill>
                <a:schemeClr val="tx1"/>
              </a:solidFill>
              <a:latin typeface="Bookman Old Style" panose="02050604050505020204" pitchFamily="18" charset="0"/>
            </a:endParaRPr>
          </a:p>
        </p:txBody>
      </p:sp>
      <p:sp>
        <p:nvSpPr>
          <p:cNvPr id="4" name="Freccia ad arco 3">
            <a:hlinkClick r:id="rId4" action="ppaction://hlinksldjump"/>
          </p:cNvPr>
          <p:cNvSpPr/>
          <p:nvPr/>
        </p:nvSpPr>
        <p:spPr>
          <a:xfrm rot="5400000">
            <a:off x="-4180" y="-67160"/>
            <a:ext cx="772732" cy="1199524"/>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pic>
        <p:nvPicPr>
          <p:cNvPr id="5" name="Immagine 4"/>
          <p:cNvPicPr>
            <a:picLocks noChangeAspect="1"/>
          </p:cNvPicPr>
          <p:nvPr/>
        </p:nvPicPr>
        <p:blipFill>
          <a:blip r:embed="rId5" cstate="print"/>
          <a:stretch>
            <a:fillRect/>
          </a:stretch>
        </p:blipFill>
        <p:spPr>
          <a:xfrm>
            <a:off x="4401779" y="918968"/>
            <a:ext cx="3425588" cy="5673290"/>
          </a:xfrm>
          <a:prstGeom prst="rect">
            <a:avLst/>
          </a:prstGeom>
        </p:spPr>
      </p:pic>
    </p:spTree>
    <p:extLst>
      <p:ext uri="{BB962C8B-B14F-4D97-AF65-F5344CB8AC3E}">
        <p14:creationId xmlns:p14="http://schemas.microsoft.com/office/powerpoint/2010/main" xmlns="" val="9989278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prestige"/>
      </p:transition>
    </mc:Choice>
    <mc:Fallback>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3613355" y="206477"/>
            <a:ext cx="4793226" cy="1710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hlinkClick r:id="rId4" action="ppaction://hlinksldjump"/>
          </p:cNvPr>
          <p:cNvSpPr txBox="1"/>
          <p:nvPr/>
        </p:nvSpPr>
        <p:spPr>
          <a:xfrm>
            <a:off x="4383808" y="367868"/>
            <a:ext cx="3671198" cy="707886"/>
          </a:xfrm>
          <a:prstGeom prst="rect">
            <a:avLst/>
          </a:prstGeom>
          <a:noFill/>
        </p:spPr>
        <p:txBody>
          <a:bodyPr wrap="none" rtlCol="0">
            <a:spAutoFit/>
          </a:bodyPr>
          <a:lstStyle/>
          <a:p>
            <a:r>
              <a:rPr lang="it-IT" sz="4000" dirty="0" smtClean="0">
                <a:latin typeface="Bookman Old Style" panose="02050604050505020204" pitchFamily="18" charset="0"/>
              </a:rPr>
              <a:t>Motta Filippo </a:t>
            </a:r>
            <a:endParaRPr lang="it-IT" sz="4000" dirty="0">
              <a:latin typeface="Bookman Old Style" panose="02050604050505020204" pitchFamily="18" charset="0"/>
            </a:endParaRPr>
          </a:p>
        </p:txBody>
      </p:sp>
      <p:sp>
        <p:nvSpPr>
          <p:cNvPr id="6" name="Freccia a destra 5">
            <a:hlinkClick r:id="rId5" action="ppaction://hlinksldjump"/>
          </p:cNvPr>
          <p:cNvSpPr/>
          <p:nvPr/>
        </p:nvSpPr>
        <p:spPr>
          <a:xfrm>
            <a:off x="8226325" y="440930"/>
            <a:ext cx="3328560" cy="620953"/>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latin typeface="Bookman Old Style" panose="02050604050505020204" pitchFamily="18" charset="0"/>
              </a:rPr>
              <a:t>SEGUE</a:t>
            </a:r>
            <a:endParaRPr lang="it-IT" sz="2000" dirty="0">
              <a:solidFill>
                <a:schemeClr val="bg1"/>
              </a:solidFill>
              <a:latin typeface="Bookman Old Style" panose="02050604050505020204" pitchFamily="18" charset="0"/>
            </a:endParaRPr>
          </a:p>
        </p:txBody>
      </p:sp>
      <p:sp>
        <p:nvSpPr>
          <p:cNvPr id="7" name="Rettangolo 6"/>
          <p:cNvSpPr/>
          <p:nvPr/>
        </p:nvSpPr>
        <p:spPr>
          <a:xfrm>
            <a:off x="645308" y="1797511"/>
            <a:ext cx="10729320" cy="485620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CasellaDiTesto 7"/>
          <p:cNvSpPr txBox="1"/>
          <p:nvPr/>
        </p:nvSpPr>
        <p:spPr>
          <a:xfrm>
            <a:off x="959947" y="1917290"/>
            <a:ext cx="5444972" cy="4616648"/>
          </a:xfrm>
          <a:prstGeom prst="rect">
            <a:avLst/>
          </a:prstGeom>
          <a:noFill/>
        </p:spPr>
        <p:txBody>
          <a:bodyPr wrap="square" rtlCol="0">
            <a:spAutoFit/>
          </a:bodyPr>
          <a:lstStyle/>
          <a:p>
            <a:r>
              <a:rPr lang="it-IT" dirty="0"/>
              <a:t> </a:t>
            </a:r>
          </a:p>
          <a:p>
            <a:r>
              <a:rPr lang="it-IT" sz="2000" dirty="0">
                <a:solidFill>
                  <a:srgbClr val="FF0000"/>
                </a:solidFill>
                <a:latin typeface="Bookman Old Style" panose="02050604050505020204" pitchFamily="18" charset="0"/>
              </a:rPr>
              <a:t>Data di nascita: </a:t>
            </a:r>
            <a:r>
              <a:rPr lang="it-IT" sz="2000" dirty="0">
                <a:latin typeface="Bookman Old Style" panose="02050604050505020204" pitchFamily="18" charset="0"/>
              </a:rPr>
              <a:t>28 luglio 1895</a:t>
            </a:r>
          </a:p>
          <a:p>
            <a:r>
              <a:rPr lang="it-IT" sz="2000" dirty="0">
                <a:solidFill>
                  <a:srgbClr val="FF0000"/>
                </a:solidFill>
                <a:latin typeface="Bookman Old Style" panose="02050604050505020204" pitchFamily="18" charset="0"/>
              </a:rPr>
              <a:t>Data di morte: </a:t>
            </a:r>
            <a:r>
              <a:rPr lang="it-IT" sz="2000" dirty="0">
                <a:latin typeface="Bookman Old Style" panose="02050604050505020204" pitchFamily="18" charset="0"/>
              </a:rPr>
              <a:t>1967</a:t>
            </a:r>
          </a:p>
          <a:p>
            <a:r>
              <a:rPr lang="it-IT" sz="2000" dirty="0">
                <a:solidFill>
                  <a:srgbClr val="FF0000"/>
                </a:solidFill>
                <a:latin typeface="Bookman Old Style" panose="02050604050505020204" pitchFamily="18" charset="0"/>
              </a:rPr>
              <a:t>Famiglia: </a:t>
            </a:r>
            <a:endParaRPr lang="it-IT" sz="2000" dirty="0" smtClean="0">
              <a:solidFill>
                <a:srgbClr val="FF0000"/>
              </a:solidFill>
              <a:latin typeface="Bookman Old Style" panose="02050604050505020204" pitchFamily="18" charset="0"/>
            </a:endParaRPr>
          </a:p>
          <a:p>
            <a:pPr marL="342900" indent="-342900">
              <a:buFont typeface="Wingdings" panose="05000000000000000000" pitchFamily="2" charset="2"/>
              <a:buChar char="Ø"/>
            </a:pPr>
            <a:r>
              <a:rPr lang="it-IT" sz="2000" dirty="0" smtClean="0">
                <a:latin typeface="Bookman Old Style" panose="02050604050505020204" pitchFamily="18" charset="0"/>
              </a:rPr>
              <a:t>padre Motta </a:t>
            </a:r>
            <a:r>
              <a:rPr lang="it-IT" sz="2000" dirty="0">
                <a:latin typeface="Bookman Old Style" panose="02050604050505020204" pitchFamily="18" charset="0"/>
              </a:rPr>
              <a:t>Giovanni</a:t>
            </a:r>
          </a:p>
          <a:p>
            <a:pPr marL="342900" indent="-342900">
              <a:buFont typeface="Wingdings" panose="05000000000000000000" pitchFamily="2" charset="2"/>
              <a:buChar char="Ø"/>
            </a:pPr>
            <a:r>
              <a:rPr lang="it-IT" sz="2000" dirty="0" smtClean="0">
                <a:latin typeface="Bookman Old Style" panose="02050604050505020204" pitchFamily="18" charset="0"/>
              </a:rPr>
              <a:t>madre </a:t>
            </a:r>
            <a:r>
              <a:rPr lang="it-IT" sz="2000" dirty="0">
                <a:latin typeface="Bookman Old Style" panose="02050604050505020204" pitchFamily="18" charset="0"/>
              </a:rPr>
              <a:t>Casiraghi </a:t>
            </a:r>
            <a:r>
              <a:rPr lang="it-IT" sz="2000" dirty="0" smtClean="0">
                <a:latin typeface="Bookman Old Style" panose="02050604050505020204" pitchFamily="18" charset="0"/>
              </a:rPr>
              <a:t>Carolina</a:t>
            </a:r>
          </a:p>
          <a:p>
            <a:pPr marL="342900" indent="-342900">
              <a:buFont typeface="Wingdings" panose="05000000000000000000" pitchFamily="2" charset="2"/>
              <a:buChar char="Ø"/>
            </a:pPr>
            <a:r>
              <a:rPr lang="it-IT" sz="2000" dirty="0" smtClean="0">
                <a:latin typeface="Bookman Old Style" panose="02050604050505020204" pitchFamily="18" charset="0"/>
              </a:rPr>
              <a:t>tre fratelli, </a:t>
            </a:r>
            <a:r>
              <a:rPr lang="it-IT" sz="2000" dirty="0">
                <a:latin typeface="Bookman Old Style" panose="02050604050505020204" pitchFamily="18" charset="0"/>
              </a:rPr>
              <a:t>di cui Motta Ambrogio morto in </a:t>
            </a:r>
            <a:r>
              <a:rPr lang="it-IT" sz="2000" dirty="0" smtClean="0">
                <a:latin typeface="Bookman Old Style" panose="02050604050505020204" pitchFamily="18" charset="0"/>
              </a:rPr>
              <a:t>guerra</a:t>
            </a:r>
          </a:p>
          <a:p>
            <a:endParaRPr lang="it-IT" sz="2000" dirty="0">
              <a:latin typeface="Bookman Old Style" panose="02050604050505020204" pitchFamily="18" charset="0"/>
            </a:endParaRPr>
          </a:p>
          <a:p>
            <a:endParaRPr lang="it-IT" sz="2000" dirty="0" smtClean="0">
              <a:latin typeface="Bookman Old Style" panose="02050604050505020204" pitchFamily="18" charset="0"/>
            </a:endParaRPr>
          </a:p>
          <a:p>
            <a:r>
              <a:rPr lang="it-IT" sz="2000" dirty="0" smtClean="0">
                <a:solidFill>
                  <a:srgbClr val="FF0000"/>
                </a:solidFill>
                <a:latin typeface="Bookman Old Style" panose="02050604050505020204" pitchFamily="18" charset="0"/>
              </a:rPr>
              <a:t>Grado </a:t>
            </a:r>
            <a:r>
              <a:rPr lang="it-IT" sz="2000" dirty="0">
                <a:solidFill>
                  <a:srgbClr val="FF0000"/>
                </a:solidFill>
                <a:latin typeface="Bookman Old Style" panose="02050604050505020204" pitchFamily="18" charset="0"/>
              </a:rPr>
              <a:t>di istruzione: </a:t>
            </a:r>
            <a:r>
              <a:rPr lang="it-IT" sz="2000" dirty="0" smtClean="0">
                <a:solidFill>
                  <a:srgbClr val="FF0000"/>
                </a:solidFill>
                <a:latin typeface="Bookman Old Style" panose="02050604050505020204" pitchFamily="18" charset="0"/>
              </a:rPr>
              <a:t> </a:t>
            </a:r>
            <a:r>
              <a:rPr lang="it-IT" sz="2000" dirty="0" smtClean="0">
                <a:latin typeface="Bookman Old Style" panose="02050604050505020204" pitchFamily="18" charset="0"/>
              </a:rPr>
              <a:t>competenza di lettura </a:t>
            </a:r>
            <a:r>
              <a:rPr lang="it-IT" sz="2000" dirty="0">
                <a:latin typeface="Bookman Old Style" panose="02050604050505020204" pitchFamily="18" charset="0"/>
              </a:rPr>
              <a:t>e scrittura</a:t>
            </a:r>
          </a:p>
          <a:p>
            <a:r>
              <a:rPr lang="it-IT" sz="2000" dirty="0" smtClean="0">
                <a:solidFill>
                  <a:srgbClr val="FF0000"/>
                </a:solidFill>
                <a:latin typeface="Bookman Old Style" panose="02050604050505020204" pitchFamily="18" charset="0"/>
              </a:rPr>
              <a:t>Professione</a:t>
            </a:r>
            <a:r>
              <a:rPr lang="it-IT" sz="2000" dirty="0">
                <a:solidFill>
                  <a:srgbClr val="FF0000"/>
                </a:solidFill>
                <a:latin typeface="Bookman Old Style" panose="02050604050505020204" pitchFamily="18" charset="0"/>
              </a:rPr>
              <a:t>: </a:t>
            </a:r>
            <a:r>
              <a:rPr lang="it-IT" sz="2000" dirty="0">
                <a:latin typeface="Bookman Old Style" panose="02050604050505020204" pitchFamily="18" charset="0"/>
              </a:rPr>
              <a:t>contadino</a:t>
            </a:r>
          </a:p>
          <a:p>
            <a:endParaRPr lang="it-IT" dirty="0" smtClean="0"/>
          </a:p>
          <a:p>
            <a:endParaRPr lang="it-IT" dirty="0"/>
          </a:p>
        </p:txBody>
      </p:sp>
      <p:sp>
        <p:nvSpPr>
          <p:cNvPr id="9" name="CasellaDiTesto 8"/>
          <p:cNvSpPr txBox="1"/>
          <p:nvPr/>
        </p:nvSpPr>
        <p:spPr>
          <a:xfrm>
            <a:off x="6388498" y="2194288"/>
            <a:ext cx="4831492" cy="4339650"/>
          </a:xfrm>
          <a:prstGeom prst="rect">
            <a:avLst/>
          </a:prstGeom>
          <a:noFill/>
        </p:spPr>
        <p:txBody>
          <a:bodyPr wrap="square" rtlCol="0">
            <a:spAutoFit/>
          </a:bodyPr>
          <a:lstStyle/>
          <a:p>
            <a:r>
              <a:rPr lang="it-IT" sz="2000" dirty="0">
                <a:solidFill>
                  <a:srgbClr val="FF0000"/>
                </a:solidFill>
                <a:latin typeface="Bookman Old Style" panose="02050604050505020204" pitchFamily="18" charset="0"/>
              </a:rPr>
              <a:t>Dati personali:</a:t>
            </a:r>
          </a:p>
          <a:p>
            <a:r>
              <a:rPr lang="it-IT" sz="2000" dirty="0">
                <a:latin typeface="Bookman Old Style" panose="02050604050505020204" pitchFamily="18" charset="0"/>
              </a:rPr>
              <a:t>Statura: 1,77m</a:t>
            </a:r>
          </a:p>
          <a:p>
            <a:r>
              <a:rPr lang="it-IT" sz="2000" dirty="0">
                <a:latin typeface="Bookman Old Style" panose="02050604050505020204" pitchFamily="18" charset="0"/>
              </a:rPr>
              <a:t>Capelli: biondi</a:t>
            </a:r>
          </a:p>
          <a:p>
            <a:r>
              <a:rPr lang="it-IT" sz="2000" dirty="0">
                <a:latin typeface="Bookman Old Style" panose="02050604050505020204" pitchFamily="18" charset="0"/>
              </a:rPr>
              <a:t>Occhi: celesti</a:t>
            </a:r>
          </a:p>
          <a:p>
            <a:r>
              <a:rPr lang="it-IT" sz="2000" dirty="0">
                <a:latin typeface="Bookman Old Style" panose="02050604050505020204" pitchFamily="18" charset="0"/>
              </a:rPr>
              <a:t>Colorito: roseo</a:t>
            </a:r>
          </a:p>
          <a:p>
            <a:r>
              <a:rPr lang="it-IT" sz="2000" dirty="0">
                <a:latin typeface="Bookman Old Style" panose="02050604050505020204" pitchFamily="18" charset="0"/>
              </a:rPr>
              <a:t>Dentatura: sana</a:t>
            </a:r>
          </a:p>
          <a:p>
            <a:r>
              <a:rPr lang="it-IT" sz="2000" dirty="0">
                <a:latin typeface="Bookman Old Style" panose="02050604050505020204" pitchFamily="18" charset="0"/>
              </a:rPr>
              <a:t>Sopracciglia: bionde</a:t>
            </a:r>
          </a:p>
          <a:p>
            <a:r>
              <a:rPr lang="it-IT" sz="2000" dirty="0">
                <a:latin typeface="Bookman Old Style" panose="02050604050505020204" pitchFamily="18" charset="0"/>
              </a:rPr>
              <a:t>Fronte: alta</a:t>
            </a:r>
          </a:p>
          <a:p>
            <a:r>
              <a:rPr lang="it-IT" sz="2000" dirty="0">
                <a:latin typeface="Bookman Old Style" panose="02050604050505020204" pitchFamily="18" charset="0"/>
              </a:rPr>
              <a:t>Naso: regolare</a:t>
            </a:r>
          </a:p>
          <a:p>
            <a:r>
              <a:rPr lang="it-IT" sz="2000" dirty="0">
                <a:latin typeface="Bookman Old Style" panose="02050604050505020204" pitchFamily="18" charset="0"/>
              </a:rPr>
              <a:t>Bocca: regolare</a:t>
            </a:r>
          </a:p>
          <a:p>
            <a:r>
              <a:rPr lang="it-IT" sz="2000" dirty="0">
                <a:latin typeface="Bookman Old Style" panose="02050604050505020204" pitchFamily="18" charset="0"/>
              </a:rPr>
              <a:t>Mento: regolare</a:t>
            </a:r>
          </a:p>
          <a:p>
            <a:r>
              <a:rPr lang="it-IT" sz="2000" dirty="0">
                <a:latin typeface="Bookman Old Style" panose="02050604050505020204" pitchFamily="18" charset="0"/>
              </a:rPr>
              <a:t>Viso: regolare</a:t>
            </a:r>
          </a:p>
          <a:p>
            <a:r>
              <a:rPr lang="it-IT" sz="2000" dirty="0">
                <a:latin typeface="Bookman Old Style" panose="02050604050505020204" pitchFamily="18" charset="0"/>
              </a:rPr>
              <a:t>Segni particolari: </a:t>
            </a:r>
            <a:r>
              <a:rPr lang="it-IT" sz="2000" dirty="0" smtClean="0">
                <a:latin typeface="Bookman Old Style" panose="02050604050505020204" pitchFamily="18" charset="0"/>
              </a:rPr>
              <a:t>nessuno</a:t>
            </a:r>
            <a:r>
              <a:rPr lang="it-IT" sz="2000" dirty="0">
                <a:latin typeface="Bookman Old Style" panose="02050604050505020204" pitchFamily="18" charset="0"/>
              </a:rPr>
              <a:t> </a:t>
            </a:r>
          </a:p>
          <a:p>
            <a:r>
              <a:rPr lang="it-IT" dirty="0"/>
              <a:t> </a:t>
            </a:r>
          </a:p>
        </p:txBody>
      </p:sp>
    </p:spTree>
    <p:extLst>
      <p:ext uri="{BB962C8B-B14F-4D97-AF65-F5344CB8AC3E}">
        <p14:creationId xmlns:p14="http://schemas.microsoft.com/office/powerpoint/2010/main" xmlns="" val="3734966567"/>
      </p:ext>
    </p:extLst>
  </p:cSld>
  <p:clrMapOvr>
    <a:masterClrMapping/>
  </p:clrMapOvr>
  <mc:AlternateContent xmlns:mc="http://schemas.openxmlformats.org/markup-compatibility/2006">
    <mc:Choice xmlns:p14="http://schemas.microsoft.com/office/powerpoint/2010/main" xmlns="" Requires="p14">
      <p:transition spd="slow" p14:dur="1400" advClick="0">
        <p14:ripple/>
      </p:transition>
    </mc:Choice>
    <mc:Fallback>
      <p:transition spd="slow"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3613355" y="206477"/>
            <a:ext cx="4793226" cy="1710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hlinkClick r:id="rId4" action="ppaction://hlinksldjump"/>
          </p:cNvPr>
          <p:cNvSpPr txBox="1"/>
          <p:nvPr/>
        </p:nvSpPr>
        <p:spPr>
          <a:xfrm>
            <a:off x="4385557" y="353997"/>
            <a:ext cx="3671198" cy="707886"/>
          </a:xfrm>
          <a:prstGeom prst="rect">
            <a:avLst/>
          </a:prstGeom>
          <a:noFill/>
        </p:spPr>
        <p:txBody>
          <a:bodyPr wrap="none" rtlCol="0">
            <a:spAutoFit/>
          </a:bodyPr>
          <a:lstStyle/>
          <a:p>
            <a:r>
              <a:rPr lang="it-IT" sz="4000" dirty="0" smtClean="0">
                <a:latin typeface="Bookman Old Style" panose="02050604050505020204" pitchFamily="18" charset="0"/>
              </a:rPr>
              <a:t>Motta Filippo </a:t>
            </a:r>
            <a:endParaRPr lang="it-IT" sz="4000" dirty="0">
              <a:latin typeface="Bookman Old Style" panose="02050604050505020204" pitchFamily="18" charset="0"/>
            </a:endParaRPr>
          </a:p>
        </p:txBody>
      </p:sp>
      <p:sp>
        <p:nvSpPr>
          <p:cNvPr id="5" name="Rettangolo 4"/>
          <p:cNvSpPr/>
          <p:nvPr/>
        </p:nvSpPr>
        <p:spPr>
          <a:xfrm>
            <a:off x="549521" y="2064810"/>
            <a:ext cx="11343270" cy="385530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 </a:t>
            </a:r>
          </a:p>
          <a:p>
            <a:pPr algn="just"/>
            <a:r>
              <a:rPr lang="it-IT" dirty="0">
                <a:solidFill>
                  <a:schemeClr val="tx1"/>
                </a:solidFill>
                <a:latin typeface="Bookman Old Style" panose="02050604050505020204" pitchFamily="18" charset="0"/>
              </a:rPr>
              <a:t>Motta Filippo si è arruolato il giorno 1 giugno 1915 a Monza, con il numero di matricola 1898 (76). </a:t>
            </a:r>
          </a:p>
          <a:p>
            <a:pPr algn="just"/>
            <a:r>
              <a:rPr lang="it-IT" dirty="0">
                <a:solidFill>
                  <a:schemeClr val="tx1"/>
                </a:solidFill>
                <a:latin typeface="Bookman Old Style" panose="02050604050505020204" pitchFamily="18" charset="0"/>
              </a:rPr>
              <a:t>Ha combattuto a Padova e nella Carnia (Monte Grappa). In guerra era inquadrato come artigliere da montagna, colui che utilizzava i cannoni. Il suo cannone pesava 107 kg. </a:t>
            </a:r>
          </a:p>
          <a:p>
            <a:pPr algn="just"/>
            <a:r>
              <a:rPr lang="it-IT" dirty="0">
                <a:solidFill>
                  <a:schemeClr val="tx1"/>
                </a:solidFill>
                <a:latin typeface="Bookman Old Style" panose="02050604050505020204" pitchFamily="18" charset="0"/>
              </a:rPr>
              <a:t>Della sua esperienza di guerra ha conservato sia ricordi belli come l’incontro con tante persone sia ricordi brutti come la sofferenza e la morte.</a:t>
            </a:r>
          </a:p>
          <a:p>
            <a:pPr algn="just"/>
            <a:r>
              <a:rPr lang="it-IT" dirty="0">
                <a:solidFill>
                  <a:schemeClr val="tx1"/>
                </a:solidFill>
                <a:latin typeface="Bookman Old Style" panose="02050604050505020204" pitchFamily="18" charset="0"/>
              </a:rPr>
              <a:t>Oltre a combattere contro il nemico, bisognava difendersi dalle malattie e dalla frequente febbre e dai pidocchi. Inoltre, la vita di trincea comportava la sopportazione di freddo e fame.</a:t>
            </a:r>
          </a:p>
          <a:p>
            <a:pPr algn="just"/>
            <a:r>
              <a:rPr lang="it-IT" dirty="0">
                <a:solidFill>
                  <a:schemeClr val="tx1"/>
                </a:solidFill>
                <a:latin typeface="Bookman Old Style" panose="02050604050505020204" pitchFamily="18" charset="0"/>
              </a:rPr>
              <a:t>Motta Filippo, nei suoi anni in trincea, ha vissuto anche brutte esperienze: per punizione è stato esposto al tiro dei cecchini nemici.</a:t>
            </a:r>
          </a:p>
          <a:p>
            <a:pPr algn="just"/>
            <a:r>
              <a:rPr lang="it-IT" dirty="0">
                <a:solidFill>
                  <a:schemeClr val="tx1"/>
                </a:solidFill>
                <a:latin typeface="Bookman Old Style" panose="02050604050505020204" pitchFamily="18" charset="0"/>
              </a:rPr>
              <a:t>Il premio di mobilitazione è stato pagato con 250 lire; ha avuto diritto al pacco vestiario per essere andato alle armi il giorno 1 novembre 1918 ed a quella data ha prestato 6 mesi di servizio sotto le armi. </a:t>
            </a:r>
          </a:p>
        </p:txBody>
      </p:sp>
      <p:sp>
        <p:nvSpPr>
          <p:cNvPr id="6" name="Freccia a destra 5">
            <a:hlinkClick r:id="rId5" action="ppaction://hlinksldjump"/>
          </p:cNvPr>
          <p:cNvSpPr/>
          <p:nvPr/>
        </p:nvSpPr>
        <p:spPr>
          <a:xfrm>
            <a:off x="8406581" y="353997"/>
            <a:ext cx="3352773" cy="805218"/>
          </a:xfrm>
          <a:prstGeom prst="right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latin typeface="Bookman Old Style" panose="02050604050505020204" pitchFamily="18" charset="0"/>
              </a:rPr>
              <a:t>SEGUE</a:t>
            </a:r>
            <a:endParaRPr lang="it-IT" sz="2000" dirty="0">
              <a:latin typeface="Bookman Old Style" panose="02050604050505020204" pitchFamily="18" charset="0"/>
            </a:endParaRPr>
          </a:p>
        </p:txBody>
      </p:sp>
    </p:spTree>
    <p:extLst>
      <p:ext uri="{BB962C8B-B14F-4D97-AF65-F5344CB8AC3E}">
        <p14:creationId xmlns:p14="http://schemas.microsoft.com/office/powerpoint/2010/main" xmlns="" val="34026248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wind"/>
      </p:transition>
    </mc:Choice>
    <mc:Fallback>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3613355" y="206477"/>
            <a:ext cx="4793226" cy="1710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hlinkClick r:id="rId4" action="ppaction://hlinksldjump"/>
          </p:cNvPr>
          <p:cNvSpPr txBox="1"/>
          <p:nvPr/>
        </p:nvSpPr>
        <p:spPr>
          <a:xfrm>
            <a:off x="4356348" y="0"/>
            <a:ext cx="3671198" cy="707886"/>
          </a:xfrm>
          <a:prstGeom prst="rect">
            <a:avLst/>
          </a:prstGeom>
          <a:noFill/>
        </p:spPr>
        <p:txBody>
          <a:bodyPr wrap="none" rtlCol="0">
            <a:spAutoFit/>
          </a:bodyPr>
          <a:lstStyle/>
          <a:p>
            <a:r>
              <a:rPr lang="it-IT" sz="4000" dirty="0" smtClean="0">
                <a:latin typeface="Bookman Old Style" panose="02050604050505020204" pitchFamily="18" charset="0"/>
              </a:rPr>
              <a:t>Motta Filippo </a:t>
            </a:r>
            <a:endParaRPr lang="it-IT" sz="4000" dirty="0">
              <a:latin typeface="Bookman Old Style" panose="02050604050505020204" pitchFamily="18" charset="0"/>
            </a:endParaRPr>
          </a:p>
        </p:txBody>
      </p:sp>
      <p:sp>
        <p:nvSpPr>
          <p:cNvPr id="4" name="Freccia ad arco 3">
            <a:hlinkClick r:id="rId4" action="ppaction://hlinksldjump"/>
          </p:cNvPr>
          <p:cNvSpPr/>
          <p:nvPr/>
        </p:nvSpPr>
        <p:spPr>
          <a:xfrm rot="5400000">
            <a:off x="334962" y="-186329"/>
            <a:ext cx="772732" cy="1558344"/>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pic>
        <p:nvPicPr>
          <p:cNvPr id="5" name="Immagine 4"/>
          <p:cNvPicPr>
            <a:picLocks noChangeAspect="1"/>
          </p:cNvPicPr>
          <p:nvPr/>
        </p:nvPicPr>
        <p:blipFill rotWithShape="1">
          <a:blip r:embed="rId5" cstate="print">
            <a:extLst>
              <a:ext uri="{28A0092B-C50C-407E-A947-70E740481C1C}">
                <a14:useLocalDpi xmlns:a14="http://schemas.microsoft.com/office/drawing/2010/main" xmlns="" val="0"/>
              </a:ext>
            </a:extLst>
          </a:blip>
          <a:srcRect r="9837"/>
          <a:stretch/>
        </p:blipFill>
        <p:spPr>
          <a:xfrm rot="5400000">
            <a:off x="7552672" y="2142679"/>
            <a:ext cx="5379016" cy="3671198"/>
          </a:xfrm>
          <a:prstGeom prst="rect">
            <a:avLst/>
          </a:prstGeom>
        </p:spPr>
      </p:pic>
      <p:pic>
        <p:nvPicPr>
          <p:cNvPr id="6" name="Immagine 5"/>
          <p:cNvPicPr>
            <a:picLocks noChangeAspect="1"/>
          </p:cNvPicPr>
          <p:nvPr/>
        </p:nvPicPr>
        <p:blipFill>
          <a:blip r:embed="rId6"/>
          <a:stretch>
            <a:fillRect/>
          </a:stretch>
        </p:blipFill>
        <p:spPr>
          <a:xfrm>
            <a:off x="122044" y="1288770"/>
            <a:ext cx="3801553" cy="5384988"/>
          </a:xfrm>
          <a:prstGeom prst="rect">
            <a:avLst/>
          </a:prstGeom>
        </p:spPr>
      </p:pic>
      <p:pic>
        <p:nvPicPr>
          <p:cNvPr id="7" name="Immagine 6"/>
          <p:cNvPicPr>
            <a:picLocks noChangeAspect="1"/>
          </p:cNvPicPr>
          <p:nvPr/>
        </p:nvPicPr>
        <p:blipFill rotWithShape="1">
          <a:blip r:embed="rId7" cstate="print">
            <a:extLst>
              <a:ext uri="{28A0092B-C50C-407E-A947-70E740481C1C}">
                <a14:useLocalDpi xmlns:a14="http://schemas.microsoft.com/office/drawing/2010/main" xmlns="" val="0"/>
              </a:ext>
            </a:extLst>
          </a:blip>
          <a:srcRect l="5018" r="15605" b="5769"/>
          <a:stretch/>
        </p:blipFill>
        <p:spPr>
          <a:xfrm rot="5400000">
            <a:off x="3414930" y="2276198"/>
            <a:ext cx="5379016" cy="3404161"/>
          </a:xfrm>
          <a:prstGeom prst="rect">
            <a:avLst/>
          </a:prstGeom>
        </p:spPr>
      </p:pic>
    </p:spTree>
    <p:extLst>
      <p:ext uri="{BB962C8B-B14F-4D97-AF65-F5344CB8AC3E}">
        <p14:creationId xmlns:p14="http://schemas.microsoft.com/office/powerpoint/2010/main" xmlns="" val="20590780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fracture"/>
      </p:transition>
    </mc:Choice>
    <mc:Fallback>
      <p:transition spd="slow"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3318387" y="501445"/>
            <a:ext cx="5338916" cy="123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hlinkClick r:id="rId4" action="ppaction://hlinksldjump"/>
          </p:cNvPr>
          <p:cNvSpPr txBox="1"/>
          <p:nvPr/>
        </p:nvSpPr>
        <p:spPr>
          <a:xfrm>
            <a:off x="4006863" y="340578"/>
            <a:ext cx="4193777" cy="584775"/>
          </a:xfrm>
          <a:prstGeom prst="rect">
            <a:avLst/>
          </a:prstGeom>
          <a:noFill/>
        </p:spPr>
        <p:txBody>
          <a:bodyPr wrap="none" rtlCol="0">
            <a:spAutoFit/>
          </a:bodyPr>
          <a:lstStyle/>
          <a:p>
            <a:r>
              <a:rPr lang="it-IT" sz="3200" dirty="0" smtClean="0">
                <a:latin typeface="Bookman Old Style" panose="02050604050505020204" pitchFamily="18" charset="0"/>
              </a:rPr>
              <a:t>Brambilla Ambrogio</a:t>
            </a:r>
            <a:endParaRPr lang="it-IT" sz="3200" dirty="0">
              <a:latin typeface="Bookman Old Style" panose="02050604050505020204" pitchFamily="18" charset="0"/>
            </a:endParaRPr>
          </a:p>
        </p:txBody>
      </p:sp>
      <p:sp>
        <p:nvSpPr>
          <p:cNvPr id="5" name="Rettangolo 4"/>
          <p:cNvSpPr/>
          <p:nvPr/>
        </p:nvSpPr>
        <p:spPr>
          <a:xfrm>
            <a:off x="4203496" y="986909"/>
            <a:ext cx="3800513" cy="5535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latin typeface="Bookman Old Style" panose="02050604050505020204" pitchFamily="18" charset="0"/>
              </a:rPr>
              <a:t>NOME: Ambrogio </a:t>
            </a:r>
          </a:p>
          <a:p>
            <a:r>
              <a:rPr lang="it-IT" dirty="0">
                <a:solidFill>
                  <a:schemeClr val="tx1"/>
                </a:solidFill>
                <a:latin typeface="Bookman Old Style" panose="02050604050505020204" pitchFamily="18" charset="0"/>
              </a:rPr>
              <a:t>COGNOME: Brambilla</a:t>
            </a:r>
          </a:p>
          <a:p>
            <a:r>
              <a:rPr lang="it-IT" dirty="0">
                <a:solidFill>
                  <a:schemeClr val="tx1"/>
                </a:solidFill>
                <a:latin typeface="Bookman Old Style" panose="02050604050505020204" pitchFamily="18" charset="0"/>
              </a:rPr>
              <a:t>DATA DI NASCITA: 02/08/1892</a:t>
            </a:r>
          </a:p>
          <a:p>
            <a:r>
              <a:rPr lang="it-IT" dirty="0">
                <a:solidFill>
                  <a:schemeClr val="tx1"/>
                </a:solidFill>
                <a:latin typeface="Bookman Old Style" panose="02050604050505020204" pitchFamily="18" charset="0"/>
              </a:rPr>
              <a:t>DATA DI MORTE: 25/06/1987</a:t>
            </a:r>
          </a:p>
          <a:p>
            <a:r>
              <a:rPr lang="it-IT" dirty="0">
                <a:solidFill>
                  <a:schemeClr val="tx1"/>
                </a:solidFill>
                <a:latin typeface="Bookman Old Style" panose="02050604050505020204" pitchFamily="18" charset="0"/>
              </a:rPr>
              <a:t>(è vissuto 95 anni)</a:t>
            </a:r>
          </a:p>
          <a:p>
            <a:r>
              <a:rPr lang="it-IT" dirty="0">
                <a:solidFill>
                  <a:schemeClr val="tx1"/>
                </a:solidFill>
                <a:latin typeface="Bookman Old Style" panose="02050604050505020204" pitchFamily="18" charset="0"/>
              </a:rPr>
              <a:t>RESIDENZA: Ronco Briantino </a:t>
            </a:r>
          </a:p>
          <a:p>
            <a:r>
              <a:rPr lang="it-IT" dirty="0">
                <a:solidFill>
                  <a:schemeClr val="tx1"/>
                </a:solidFill>
                <a:latin typeface="Bookman Old Style" panose="02050604050505020204" pitchFamily="18" charset="0"/>
              </a:rPr>
              <a:t>VIA: </a:t>
            </a:r>
            <a:r>
              <a:rPr lang="it-IT" dirty="0" err="1" smtClean="0">
                <a:solidFill>
                  <a:schemeClr val="tx1"/>
                </a:solidFill>
                <a:latin typeface="Bookman Old Style" panose="02050604050505020204" pitchFamily="18" charset="0"/>
              </a:rPr>
              <a:t>E.Brigatti</a:t>
            </a:r>
            <a:endParaRPr lang="it-IT" dirty="0">
              <a:solidFill>
                <a:schemeClr val="tx1"/>
              </a:solidFill>
              <a:latin typeface="Bookman Old Style" panose="02050604050505020204" pitchFamily="18" charset="0"/>
            </a:endParaRPr>
          </a:p>
          <a:p>
            <a:r>
              <a:rPr lang="it-IT" dirty="0">
                <a:solidFill>
                  <a:schemeClr val="tx1"/>
                </a:solidFill>
                <a:latin typeface="Bookman Old Style" panose="02050604050505020204" pitchFamily="18" charset="0"/>
              </a:rPr>
              <a:t>PROFESSIONE: contadino</a:t>
            </a:r>
          </a:p>
          <a:p>
            <a:r>
              <a:rPr lang="it-IT" dirty="0">
                <a:solidFill>
                  <a:schemeClr val="tx1"/>
                </a:solidFill>
                <a:latin typeface="Bookman Old Style" panose="02050604050505020204" pitchFamily="18" charset="0"/>
              </a:rPr>
              <a:t>STATURA: 1,66</a:t>
            </a:r>
          </a:p>
          <a:p>
            <a:r>
              <a:rPr lang="it-IT" dirty="0">
                <a:solidFill>
                  <a:schemeClr val="tx1"/>
                </a:solidFill>
                <a:latin typeface="Bookman Old Style" panose="02050604050505020204" pitchFamily="18" charset="0"/>
              </a:rPr>
              <a:t>CAPELLI: castani</a:t>
            </a:r>
          </a:p>
          <a:p>
            <a:r>
              <a:rPr lang="it-IT" dirty="0">
                <a:solidFill>
                  <a:schemeClr val="tx1"/>
                </a:solidFill>
                <a:latin typeface="Bookman Old Style" panose="02050604050505020204" pitchFamily="18" charset="0"/>
              </a:rPr>
              <a:t>OCCHI: grigi </a:t>
            </a:r>
          </a:p>
          <a:p>
            <a:r>
              <a:rPr lang="it-IT" dirty="0">
                <a:solidFill>
                  <a:schemeClr val="tx1"/>
                </a:solidFill>
                <a:latin typeface="Bookman Old Style" panose="02050604050505020204" pitchFamily="18" charset="0"/>
              </a:rPr>
              <a:t>COLORITO: roseo </a:t>
            </a:r>
          </a:p>
          <a:p>
            <a:r>
              <a:rPr lang="it-IT" dirty="0">
                <a:solidFill>
                  <a:schemeClr val="tx1"/>
                </a:solidFill>
                <a:latin typeface="Bookman Old Style" panose="02050604050505020204" pitchFamily="18" charset="0"/>
              </a:rPr>
              <a:t>DENTATURA: sana </a:t>
            </a:r>
          </a:p>
          <a:p>
            <a:r>
              <a:rPr lang="it-IT" dirty="0">
                <a:solidFill>
                  <a:schemeClr val="tx1"/>
                </a:solidFill>
                <a:latin typeface="Bookman Old Style" panose="02050604050505020204" pitchFamily="18" charset="0"/>
              </a:rPr>
              <a:t>FRONTE: alta </a:t>
            </a:r>
          </a:p>
          <a:p>
            <a:r>
              <a:rPr lang="it-IT" dirty="0">
                <a:solidFill>
                  <a:schemeClr val="tx1"/>
                </a:solidFill>
                <a:latin typeface="Bookman Old Style" panose="02050604050505020204" pitchFamily="18" charset="0"/>
              </a:rPr>
              <a:t>NASO: aquilino</a:t>
            </a:r>
          </a:p>
          <a:p>
            <a:r>
              <a:rPr lang="it-IT" dirty="0">
                <a:solidFill>
                  <a:schemeClr val="tx1"/>
                </a:solidFill>
                <a:latin typeface="Bookman Old Style" panose="02050604050505020204" pitchFamily="18" charset="0"/>
              </a:rPr>
              <a:t>BOCCA: media</a:t>
            </a:r>
          </a:p>
          <a:p>
            <a:r>
              <a:rPr lang="it-IT" dirty="0">
                <a:solidFill>
                  <a:schemeClr val="tx1"/>
                </a:solidFill>
                <a:latin typeface="Bookman Old Style" panose="02050604050505020204" pitchFamily="18" charset="0"/>
              </a:rPr>
              <a:t>MENTO: giusto </a:t>
            </a:r>
          </a:p>
          <a:p>
            <a:r>
              <a:rPr lang="it-IT" dirty="0">
                <a:solidFill>
                  <a:schemeClr val="tx1"/>
                </a:solidFill>
                <a:latin typeface="Bookman Old Style" panose="02050604050505020204" pitchFamily="18" charset="0"/>
              </a:rPr>
              <a:t>VISO: ovale </a:t>
            </a:r>
          </a:p>
          <a:p>
            <a:r>
              <a:rPr lang="it-IT" dirty="0">
                <a:solidFill>
                  <a:schemeClr val="tx1"/>
                </a:solidFill>
                <a:latin typeface="Bookman Old Style" panose="02050604050505020204" pitchFamily="18" charset="0"/>
              </a:rPr>
              <a:t>ISTRUZIONE: sapeva leggere e scrivere </a:t>
            </a:r>
          </a:p>
        </p:txBody>
      </p:sp>
      <p:sp>
        <p:nvSpPr>
          <p:cNvPr id="6" name="Freccia a destra 5">
            <a:hlinkClick r:id="rId5" action="ppaction://hlinksldjump"/>
          </p:cNvPr>
          <p:cNvSpPr/>
          <p:nvPr/>
        </p:nvSpPr>
        <p:spPr>
          <a:xfrm>
            <a:off x="8657303" y="279023"/>
            <a:ext cx="3117602" cy="707886"/>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latin typeface="Bookman Old Style" panose="02050604050505020204" pitchFamily="18" charset="0"/>
              </a:rPr>
              <a:t>SEGUE</a:t>
            </a:r>
            <a:endParaRPr lang="it-IT" sz="2000" dirty="0">
              <a:latin typeface="Bookman Old Style" panose="02050604050505020204" pitchFamily="18" charset="0"/>
            </a:endParaRPr>
          </a:p>
        </p:txBody>
      </p:sp>
    </p:spTree>
    <p:extLst>
      <p:ext uri="{BB962C8B-B14F-4D97-AF65-F5344CB8AC3E}">
        <p14:creationId xmlns:p14="http://schemas.microsoft.com/office/powerpoint/2010/main" xmlns="" val="42783975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3318387" y="501445"/>
            <a:ext cx="5338916" cy="1238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ad arco 3">
            <a:hlinkClick r:id="rId4" action="ppaction://hlinksldjump"/>
          </p:cNvPr>
          <p:cNvSpPr/>
          <p:nvPr/>
        </p:nvSpPr>
        <p:spPr>
          <a:xfrm rot="5400000">
            <a:off x="479906" y="108639"/>
            <a:ext cx="772732" cy="1558344"/>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6" name="Rettangolo 5"/>
          <p:cNvSpPr/>
          <p:nvPr/>
        </p:nvSpPr>
        <p:spPr>
          <a:xfrm>
            <a:off x="866272" y="1740310"/>
            <a:ext cx="10816707" cy="486856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a:solidFill>
                  <a:schemeClr val="tx1"/>
                </a:solidFill>
                <a:latin typeface="Bookman Old Style" panose="02050604050505020204" pitchFamily="18" charset="0"/>
              </a:rPr>
              <a:t>Brambilla Ambrogio, figlio di Brambilla Alessandro, nacque il 2 agosto 1892  a Ronco Briantino.</a:t>
            </a:r>
          </a:p>
          <a:p>
            <a:pPr algn="just"/>
            <a:r>
              <a:rPr lang="it-IT" dirty="0">
                <a:solidFill>
                  <a:schemeClr val="tx1"/>
                </a:solidFill>
                <a:latin typeface="Bookman Old Style" panose="02050604050505020204" pitchFamily="18" charset="0"/>
              </a:rPr>
              <a:t>Si arruolò nell’esercito come fante il primo giugno 1915 e </a:t>
            </a:r>
            <a:r>
              <a:rPr lang="it-IT" dirty="0" smtClean="0">
                <a:solidFill>
                  <a:schemeClr val="tx1"/>
                </a:solidFill>
                <a:latin typeface="Bookman Old Style" panose="02050604050505020204" pitchFamily="18" charset="0"/>
              </a:rPr>
              <a:t>combatté, </a:t>
            </a:r>
            <a:r>
              <a:rPr lang="it-IT" dirty="0">
                <a:solidFill>
                  <a:schemeClr val="tx1"/>
                </a:solidFill>
                <a:latin typeface="Bookman Old Style" panose="02050604050505020204" pitchFamily="18" charset="0"/>
              </a:rPr>
              <a:t>fino al </a:t>
            </a:r>
            <a:r>
              <a:rPr lang="it-IT" dirty="0" smtClean="0">
                <a:solidFill>
                  <a:schemeClr val="tx1"/>
                </a:solidFill>
                <a:latin typeface="Bookman Old Style" panose="02050604050505020204" pitchFamily="18" charset="0"/>
              </a:rPr>
              <a:t>1918, sul </a:t>
            </a:r>
            <a:r>
              <a:rPr lang="it-IT" dirty="0">
                <a:solidFill>
                  <a:schemeClr val="tx1"/>
                </a:solidFill>
                <a:latin typeface="Bookman Old Style" panose="02050604050505020204" pitchFamily="18" charset="0"/>
              </a:rPr>
              <a:t>fronte che ruotava intorno ai fiumi Piave, Isonzo e Tagliamento. Durante il servizio militare fu trasferito in diversi reggimenti il 5 giugno 1916 e il 26 febbraio 1919. Gli fu riconosciuto come onorificenza il cavalierato di Vittorio Veneto e, per aver prestato servizio per un lungo periodo gli fu consegnato il pacco vestiario, le sue armi e, sempre per il suo servizio in guerra, il 1° settembre 1919, venne pagato.</a:t>
            </a:r>
          </a:p>
          <a:p>
            <a:pPr algn="just"/>
            <a:r>
              <a:rPr lang="it-IT" dirty="0">
                <a:solidFill>
                  <a:schemeClr val="tx1"/>
                </a:solidFill>
                <a:latin typeface="Bookman Old Style" panose="02050604050505020204" pitchFamily="18" charset="0"/>
              </a:rPr>
              <a:t>Quando fece ritorno come reduce di guerra ricordava i tunnel scavati nella neve ghiacciata che, sciolta, veniva utilizzata per lavarsi e cucinare.</a:t>
            </a:r>
          </a:p>
          <a:p>
            <a:pPr algn="just"/>
            <a:r>
              <a:rPr lang="it-IT" dirty="0">
                <a:solidFill>
                  <a:schemeClr val="tx1"/>
                </a:solidFill>
                <a:latin typeface="Bookman Old Style" panose="02050604050505020204" pitchFamily="18" charset="0"/>
              </a:rPr>
              <a:t>Inoltre raccontò alla famiglia delle condizioni  igieniche pessime in cui furono costretti a vivere e, un altro suo ricordo  fu il fatto che al di là della trincea c’era il nemico: appena si alzava la testa si rischiava di essere colpiti perciò i giovani, con meno esperienza, spesso venivano feriti o perdevano la vita.</a:t>
            </a:r>
          </a:p>
          <a:p>
            <a:pPr algn="just"/>
            <a:r>
              <a:rPr lang="it-IT" dirty="0">
                <a:solidFill>
                  <a:schemeClr val="tx1"/>
                </a:solidFill>
                <a:latin typeface="Bookman Old Style" panose="02050604050505020204" pitchFamily="18" charset="0"/>
              </a:rPr>
              <a:t>All’età di 90 anni, nell’ottobre 1982, si iscrisse all’Associazione Nazionale Combattenti e Reduci.</a:t>
            </a:r>
          </a:p>
          <a:p>
            <a:pPr algn="just"/>
            <a:r>
              <a:rPr lang="it-IT" dirty="0">
                <a:solidFill>
                  <a:schemeClr val="tx1"/>
                </a:solidFill>
                <a:latin typeface="Bookman Old Style" panose="02050604050505020204" pitchFamily="18" charset="0"/>
              </a:rPr>
              <a:t>Morì il 25 giugno 1987: è vissuto 95 anni.</a:t>
            </a:r>
          </a:p>
        </p:txBody>
      </p:sp>
      <p:sp>
        <p:nvSpPr>
          <p:cNvPr id="7" name="Rettangolo 6"/>
          <p:cNvSpPr/>
          <p:nvPr/>
        </p:nvSpPr>
        <p:spPr>
          <a:xfrm>
            <a:off x="3801980" y="256674"/>
            <a:ext cx="4724182" cy="864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dirty="0" smtClean="0">
                <a:solidFill>
                  <a:schemeClr val="tx1"/>
                </a:solidFill>
                <a:latin typeface="Bookman Old Style" panose="02050604050505020204" pitchFamily="18" charset="0"/>
              </a:rPr>
              <a:t>Brambilla </a:t>
            </a:r>
            <a:r>
              <a:rPr lang="it-IT" sz="3600" dirty="0">
                <a:solidFill>
                  <a:schemeClr val="tx1"/>
                </a:solidFill>
                <a:latin typeface="Bookman Old Style" panose="02050604050505020204" pitchFamily="18" charset="0"/>
              </a:rPr>
              <a:t>A</a:t>
            </a:r>
            <a:r>
              <a:rPr lang="it-IT" sz="3600" dirty="0" smtClean="0">
                <a:solidFill>
                  <a:schemeClr val="tx1"/>
                </a:solidFill>
                <a:latin typeface="Bookman Old Style" panose="02050604050505020204" pitchFamily="18" charset="0"/>
              </a:rPr>
              <a:t>mbrogio</a:t>
            </a:r>
            <a:endParaRPr lang="it-IT" sz="36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xmlns="" val="36600231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advClick="0">
        <p15:prstTrans prst="origami"/>
      </p:transition>
    </mc:Choice>
    <mc:Fallback>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47534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3849329" y="309716"/>
            <a:ext cx="4424516" cy="1814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3982065" y="309716"/>
            <a:ext cx="4291780" cy="1946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hlinkClick r:id="rId4" action="ppaction://hlinksldjump"/>
          </p:cNvPr>
          <p:cNvSpPr txBox="1"/>
          <p:nvPr/>
        </p:nvSpPr>
        <p:spPr>
          <a:xfrm>
            <a:off x="4241060" y="508856"/>
            <a:ext cx="3773790" cy="707886"/>
          </a:xfrm>
          <a:prstGeom prst="rect">
            <a:avLst/>
          </a:prstGeom>
          <a:noFill/>
        </p:spPr>
        <p:txBody>
          <a:bodyPr wrap="none" rtlCol="0">
            <a:spAutoFit/>
          </a:bodyPr>
          <a:lstStyle/>
          <a:p>
            <a:r>
              <a:rPr lang="it-IT" sz="4000" dirty="0" smtClean="0">
                <a:latin typeface="Bookman Old Style" panose="02050604050505020204" pitchFamily="18" charset="0"/>
              </a:rPr>
              <a:t>Cantù Rodolfo</a:t>
            </a:r>
            <a:endParaRPr lang="it-IT" sz="4000" dirty="0">
              <a:latin typeface="Bookman Old Style" panose="02050604050505020204" pitchFamily="18" charset="0"/>
            </a:endParaRPr>
          </a:p>
        </p:txBody>
      </p:sp>
      <p:sp>
        <p:nvSpPr>
          <p:cNvPr id="6" name="Rettangolo 5"/>
          <p:cNvSpPr/>
          <p:nvPr/>
        </p:nvSpPr>
        <p:spPr>
          <a:xfrm>
            <a:off x="238259" y="2123768"/>
            <a:ext cx="4491789" cy="427703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latin typeface="Bookman Old Style" panose="02050604050505020204" pitchFamily="18" charset="0"/>
              </a:rPr>
              <a:t>Figlio di: Cantù Ambrogio e di </a:t>
            </a:r>
            <a:r>
              <a:rPr lang="it-IT" dirty="0" err="1">
                <a:solidFill>
                  <a:schemeClr val="tx1"/>
                </a:solidFill>
                <a:latin typeface="Bookman Old Style" panose="02050604050505020204" pitchFamily="18" charset="0"/>
              </a:rPr>
              <a:t>Bonfanti</a:t>
            </a:r>
            <a:r>
              <a:rPr lang="it-IT" dirty="0">
                <a:solidFill>
                  <a:schemeClr val="tx1"/>
                </a:solidFill>
                <a:latin typeface="Bookman Old Style" panose="02050604050505020204" pitchFamily="18" charset="0"/>
              </a:rPr>
              <a:t> Mina</a:t>
            </a:r>
          </a:p>
          <a:p>
            <a:r>
              <a:rPr lang="it-IT" dirty="0">
                <a:solidFill>
                  <a:schemeClr val="tx1"/>
                </a:solidFill>
                <a:latin typeface="Bookman Old Style" panose="02050604050505020204" pitchFamily="18" charset="0"/>
              </a:rPr>
              <a:t>Nato il: 28/10/1895 a Ronco Briantino</a:t>
            </a:r>
          </a:p>
          <a:p>
            <a:r>
              <a:rPr lang="it-IT" dirty="0">
                <a:solidFill>
                  <a:schemeClr val="tx1"/>
                </a:solidFill>
                <a:latin typeface="Bookman Old Style" panose="02050604050505020204" pitchFamily="18" charset="0"/>
              </a:rPr>
              <a:t>Mandamento di: Vimercate</a:t>
            </a:r>
          </a:p>
          <a:p>
            <a:r>
              <a:rPr lang="it-IT" dirty="0">
                <a:solidFill>
                  <a:schemeClr val="tx1"/>
                </a:solidFill>
                <a:latin typeface="Bookman Old Style" panose="02050604050505020204" pitchFamily="18" charset="0"/>
              </a:rPr>
              <a:t>Circondario di: Monza</a:t>
            </a:r>
          </a:p>
          <a:p>
            <a:r>
              <a:rPr lang="it-IT" dirty="0">
                <a:solidFill>
                  <a:schemeClr val="tx1"/>
                </a:solidFill>
                <a:latin typeface="Bookman Old Style" panose="02050604050505020204" pitchFamily="18" charset="0"/>
              </a:rPr>
              <a:t>Distretto militare di: Monza</a:t>
            </a:r>
          </a:p>
          <a:p>
            <a:r>
              <a:rPr lang="it-IT" dirty="0">
                <a:solidFill>
                  <a:schemeClr val="tx1"/>
                </a:solidFill>
                <a:latin typeface="Bookman Old Style" panose="02050604050505020204" pitchFamily="18" charset="0"/>
              </a:rPr>
              <a:t>Statura metri: 1,74m</a:t>
            </a:r>
          </a:p>
          <a:p>
            <a:r>
              <a:rPr lang="it-IT" dirty="0">
                <a:solidFill>
                  <a:schemeClr val="tx1"/>
                </a:solidFill>
                <a:latin typeface="Bookman Old Style" panose="02050604050505020204" pitchFamily="18" charset="0"/>
              </a:rPr>
              <a:t>Capelli: castani</a:t>
            </a:r>
          </a:p>
          <a:p>
            <a:r>
              <a:rPr lang="it-IT" dirty="0">
                <a:solidFill>
                  <a:schemeClr val="tx1"/>
                </a:solidFill>
                <a:latin typeface="Bookman Old Style" panose="02050604050505020204" pitchFamily="18" charset="0"/>
              </a:rPr>
              <a:t>Occhi: castani</a:t>
            </a:r>
          </a:p>
          <a:p>
            <a:r>
              <a:rPr lang="it-IT" dirty="0">
                <a:solidFill>
                  <a:schemeClr val="tx1"/>
                </a:solidFill>
                <a:latin typeface="Bookman Old Style" panose="02050604050505020204" pitchFamily="18" charset="0"/>
              </a:rPr>
              <a:t>Naso: alto</a:t>
            </a:r>
          </a:p>
          <a:p>
            <a:r>
              <a:rPr lang="it-IT" dirty="0">
                <a:solidFill>
                  <a:schemeClr val="tx1"/>
                </a:solidFill>
                <a:latin typeface="Bookman Old Style" panose="02050604050505020204" pitchFamily="18" charset="0"/>
              </a:rPr>
              <a:t>Fronte: alta</a:t>
            </a:r>
          </a:p>
          <a:p>
            <a:r>
              <a:rPr lang="it-IT" dirty="0">
                <a:solidFill>
                  <a:schemeClr val="tx1"/>
                </a:solidFill>
                <a:latin typeface="Bookman Old Style" panose="02050604050505020204" pitchFamily="18" charset="0"/>
              </a:rPr>
              <a:t>Dentatura: giusta</a:t>
            </a:r>
          </a:p>
          <a:p>
            <a:r>
              <a:rPr lang="it-IT" dirty="0">
                <a:solidFill>
                  <a:schemeClr val="tx1"/>
                </a:solidFill>
                <a:latin typeface="Bookman Old Style" panose="02050604050505020204" pitchFamily="18" charset="0"/>
              </a:rPr>
              <a:t>Bocca: giusta</a:t>
            </a:r>
          </a:p>
          <a:p>
            <a:r>
              <a:rPr lang="it-IT" dirty="0">
                <a:solidFill>
                  <a:schemeClr val="tx1"/>
                </a:solidFill>
                <a:latin typeface="Bookman Old Style" panose="02050604050505020204" pitchFamily="18" charset="0"/>
              </a:rPr>
              <a:t>sopracciglia: </a:t>
            </a:r>
            <a:r>
              <a:rPr lang="it-IT" dirty="0" smtClean="0">
                <a:solidFill>
                  <a:schemeClr val="tx1"/>
                </a:solidFill>
                <a:latin typeface="Bookman Old Style" panose="02050604050505020204" pitchFamily="18" charset="0"/>
              </a:rPr>
              <a:t>esatte</a:t>
            </a:r>
            <a:endParaRPr lang="it-IT" dirty="0">
              <a:solidFill>
                <a:schemeClr val="tx1"/>
              </a:solidFill>
              <a:latin typeface="Bookman Old Style" panose="02050604050505020204" pitchFamily="18" charset="0"/>
            </a:endParaRPr>
          </a:p>
        </p:txBody>
      </p:sp>
      <p:sp>
        <p:nvSpPr>
          <p:cNvPr id="7" name="Rettangolo 6"/>
          <p:cNvSpPr/>
          <p:nvPr/>
        </p:nvSpPr>
        <p:spPr>
          <a:xfrm>
            <a:off x="4908884" y="2322908"/>
            <a:ext cx="7074568" cy="34026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latin typeface="Bookman Old Style" panose="02050604050505020204" pitchFamily="18" charset="0"/>
              </a:rPr>
              <a:t>Arte/Professione (in guerra): conducente</a:t>
            </a:r>
          </a:p>
          <a:p>
            <a:r>
              <a:rPr lang="it-IT" dirty="0">
                <a:solidFill>
                  <a:schemeClr val="tx1"/>
                </a:solidFill>
                <a:latin typeface="Bookman Old Style" panose="02050604050505020204" pitchFamily="18" charset="0"/>
              </a:rPr>
              <a:t>Istruzione: sa leggere e scrivere</a:t>
            </a:r>
          </a:p>
          <a:p>
            <a:r>
              <a:rPr lang="it-IT" dirty="0">
                <a:solidFill>
                  <a:schemeClr val="tx1"/>
                </a:solidFill>
                <a:latin typeface="Bookman Old Style" panose="02050604050505020204" pitchFamily="18" charset="0"/>
              </a:rPr>
              <a:t>Arruolato di leva: il 12/1/1915, nella leva della classe 1895</a:t>
            </a:r>
          </a:p>
          <a:p>
            <a:r>
              <a:rPr lang="it-IT" dirty="0">
                <a:solidFill>
                  <a:schemeClr val="tx1"/>
                </a:solidFill>
                <a:latin typeface="Bookman Old Style" panose="02050604050505020204" pitchFamily="18" charset="0"/>
              </a:rPr>
              <a:t>Chiamato alle armi e giunto: il 12/1/1915</a:t>
            </a:r>
          </a:p>
          <a:p>
            <a:r>
              <a:rPr lang="it-IT" dirty="0">
                <a:solidFill>
                  <a:schemeClr val="tx1"/>
                </a:solidFill>
                <a:latin typeface="Bookman Old Style" panose="02050604050505020204" pitchFamily="18" charset="0"/>
              </a:rPr>
              <a:t>Trasferimento di corpo durante il servizio e data dell’ultimo grado: dal 30° reggimento di fanteria al 30° reggimento di fanteria il 28/11/1916; trasferito al deposito fanteria di Monza e Milano il 21/10/1919.</a:t>
            </a:r>
          </a:p>
          <a:p>
            <a:r>
              <a:rPr lang="it-IT" dirty="0">
                <a:solidFill>
                  <a:schemeClr val="tx1"/>
                </a:solidFill>
                <a:latin typeface="Bookman Old Style" panose="02050604050505020204" pitchFamily="18" charset="0"/>
              </a:rPr>
              <a:t>Faceva parte del Quinto reggimento alpino e gli fu distribuito il pacco vestiario il giorno 21/11/19. </a:t>
            </a:r>
          </a:p>
          <a:p>
            <a:r>
              <a:rPr lang="it-IT" dirty="0">
                <a:solidFill>
                  <a:schemeClr val="tx1"/>
                </a:solidFill>
                <a:latin typeface="Bookman Old Style" panose="02050604050505020204" pitchFamily="18" charset="0"/>
              </a:rPr>
              <a:t>Durante il tempo passato sotto le armi ha condotto e ha servito con fede. </a:t>
            </a:r>
          </a:p>
        </p:txBody>
      </p:sp>
      <p:sp>
        <p:nvSpPr>
          <p:cNvPr id="8" name="Freccia a destra 7">
            <a:hlinkClick r:id="rId5" action="ppaction://hlinksldjump"/>
          </p:cNvPr>
          <p:cNvSpPr/>
          <p:nvPr/>
        </p:nvSpPr>
        <p:spPr>
          <a:xfrm>
            <a:off x="8767313" y="508856"/>
            <a:ext cx="3117602" cy="707886"/>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latin typeface="Bookman Old Style" panose="02050604050505020204" pitchFamily="18" charset="0"/>
              </a:rPr>
              <a:t>SEGUE</a:t>
            </a:r>
            <a:endParaRPr lang="it-IT" sz="2000" dirty="0">
              <a:latin typeface="Bookman Old Style" panose="02050604050505020204" pitchFamily="18" charset="0"/>
            </a:endParaRPr>
          </a:p>
        </p:txBody>
      </p:sp>
    </p:spTree>
    <p:extLst>
      <p:ext uri="{BB962C8B-B14F-4D97-AF65-F5344CB8AC3E}">
        <p14:creationId xmlns:p14="http://schemas.microsoft.com/office/powerpoint/2010/main" xmlns="" val="1630893036"/>
      </p:ext>
    </p:extLst>
  </p:cSld>
  <p:clrMapOvr>
    <a:masterClrMapping/>
  </p:clrMapOvr>
  <mc:AlternateContent xmlns:mc="http://schemas.openxmlformats.org/markup-compatibility/2006">
    <mc:Choice xmlns:p14="http://schemas.microsoft.com/office/powerpoint/2010/main" xmlns="" Requires="p14">
      <p:transition spd="slow" p14:dur="4000" advClick="0">
        <p14:vortex dir="d"/>
      </p:transition>
    </mc:Choice>
    <mc:Fallback>
      <p:transition spd="slow"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3849329" y="309716"/>
            <a:ext cx="4424516" cy="1814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3982065" y="309716"/>
            <a:ext cx="4291780" cy="1946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hlinkClick r:id="rId4" action="ppaction://hlinksldjump"/>
          </p:cNvPr>
          <p:cNvSpPr txBox="1"/>
          <p:nvPr/>
        </p:nvSpPr>
        <p:spPr>
          <a:xfrm>
            <a:off x="4174692" y="422359"/>
            <a:ext cx="3773790" cy="707886"/>
          </a:xfrm>
          <a:prstGeom prst="rect">
            <a:avLst/>
          </a:prstGeom>
          <a:noFill/>
        </p:spPr>
        <p:txBody>
          <a:bodyPr wrap="none" rtlCol="0">
            <a:spAutoFit/>
          </a:bodyPr>
          <a:lstStyle/>
          <a:p>
            <a:r>
              <a:rPr lang="it-IT" sz="4000" dirty="0" smtClean="0">
                <a:latin typeface="Bookman Old Style" panose="02050604050505020204" pitchFamily="18" charset="0"/>
              </a:rPr>
              <a:t>Cantù Rodolfo</a:t>
            </a:r>
            <a:endParaRPr lang="it-IT" sz="4000" dirty="0">
              <a:latin typeface="Bookman Old Style" panose="02050604050505020204" pitchFamily="18" charset="0"/>
            </a:endParaRPr>
          </a:p>
        </p:txBody>
      </p:sp>
      <p:sp>
        <p:nvSpPr>
          <p:cNvPr id="5" name="Freccia ad arco 4">
            <a:hlinkClick r:id="rId4" action="ppaction://hlinksldjump"/>
          </p:cNvPr>
          <p:cNvSpPr/>
          <p:nvPr/>
        </p:nvSpPr>
        <p:spPr>
          <a:xfrm rot="5400000">
            <a:off x="631065" y="489397"/>
            <a:ext cx="772732" cy="1558344"/>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6" name="Rettangolo 5"/>
          <p:cNvSpPr/>
          <p:nvPr/>
        </p:nvSpPr>
        <p:spPr>
          <a:xfrm>
            <a:off x="238259" y="2123768"/>
            <a:ext cx="11806989" cy="427703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latin typeface="Bookman Old Style" panose="02050604050505020204" pitchFamily="18" charset="0"/>
              </a:rPr>
              <a:t>Cantù Rodolfo, figlio di Cantù Ambrogio e </a:t>
            </a:r>
            <a:r>
              <a:rPr lang="it-IT" dirty="0" err="1">
                <a:solidFill>
                  <a:schemeClr val="tx1"/>
                </a:solidFill>
                <a:latin typeface="Bookman Old Style" panose="02050604050505020204" pitchFamily="18" charset="0"/>
              </a:rPr>
              <a:t>Bonfanti</a:t>
            </a:r>
            <a:r>
              <a:rPr lang="it-IT" dirty="0">
                <a:solidFill>
                  <a:schemeClr val="tx1"/>
                </a:solidFill>
                <a:latin typeface="Bookman Old Style" panose="02050604050505020204" pitchFamily="18" charset="0"/>
              </a:rPr>
              <a:t> Mina, nella vita quotidiana era un tessitore che amava la sua vita prima della guerra. </a:t>
            </a:r>
          </a:p>
          <a:p>
            <a:r>
              <a:rPr lang="it-IT" dirty="0">
                <a:solidFill>
                  <a:schemeClr val="tx1"/>
                </a:solidFill>
                <a:latin typeface="Bookman Old Style" panose="02050604050505020204" pitchFamily="18" charset="0"/>
              </a:rPr>
              <a:t>Cantù Rodolfo, durante la 1° Guerra Mondiale, </a:t>
            </a:r>
            <a:r>
              <a:rPr lang="it-IT" dirty="0" err="1">
                <a:solidFill>
                  <a:schemeClr val="tx1"/>
                </a:solidFill>
                <a:latin typeface="Bookman Old Style" panose="02050604050505020204" pitchFamily="18" charset="0"/>
              </a:rPr>
              <a:t>combattè</a:t>
            </a:r>
            <a:r>
              <a:rPr lang="it-IT" dirty="0">
                <a:solidFill>
                  <a:schemeClr val="tx1"/>
                </a:solidFill>
                <a:latin typeface="Bookman Old Style" panose="02050604050505020204" pitchFamily="18" charset="0"/>
              </a:rPr>
              <a:t> in prima linea. </a:t>
            </a:r>
          </a:p>
          <a:p>
            <a:r>
              <a:rPr lang="it-IT" dirty="0">
                <a:solidFill>
                  <a:schemeClr val="tx1"/>
                </a:solidFill>
                <a:latin typeface="Bookman Old Style" panose="02050604050505020204" pitchFamily="18" charset="0"/>
              </a:rPr>
              <a:t>Secondo le nostre fonti le trincee nemiche erano molto vicine le une alle altre e il signor Cantù raccontava spesso che, la notte, per far capire che si era svegli, i soldati accendevano le sigarette.</a:t>
            </a:r>
          </a:p>
          <a:p>
            <a:r>
              <a:rPr lang="it-IT" dirty="0">
                <a:solidFill>
                  <a:schemeClr val="tx1"/>
                </a:solidFill>
                <a:latin typeface="Bookman Old Style" panose="02050604050505020204" pitchFamily="18" charset="0"/>
              </a:rPr>
              <a:t>La più bella esperienza di Cantù Rodolfo fu quando, nell’Altopiano del Carso, incontrò Motta Filippo, suo coetaneo, e un ardito; quest’ultimo gli raccontò che prima di andare all’assalto li “imbottivano” di alcol e droghe in modo da affrontare il pericolo senza paure.</a:t>
            </a:r>
          </a:p>
          <a:p>
            <a:r>
              <a:rPr lang="it-IT" dirty="0">
                <a:solidFill>
                  <a:schemeClr val="tx1"/>
                </a:solidFill>
                <a:latin typeface="Bookman Old Style" panose="02050604050505020204" pitchFamily="18" charset="0"/>
              </a:rPr>
              <a:t>Durante uno scontro Rodolfo fu ferito, con una pallottola, ad una gamba sul Monte San Michele il 23 novembre 1915.</a:t>
            </a:r>
          </a:p>
          <a:p>
            <a:r>
              <a:rPr lang="it-IT" dirty="0">
                <a:solidFill>
                  <a:schemeClr val="tx1"/>
                </a:solidFill>
                <a:latin typeface="Bookman Old Style" panose="02050604050505020204" pitchFamily="18" charset="0"/>
              </a:rPr>
              <a:t>Per questo ricevette un distintivo d’onore, istituito con la circolare n° 182 del giornale militare del 1917.</a:t>
            </a:r>
          </a:p>
          <a:p>
            <a:r>
              <a:rPr lang="it-IT" dirty="0">
                <a:solidFill>
                  <a:schemeClr val="tx1"/>
                </a:solidFill>
                <a:latin typeface="Bookman Old Style" panose="02050604050505020204" pitchFamily="18" charset="0"/>
              </a:rPr>
              <a:t>In seguito fu trasferito all’ospedale di Trento dove, dopo l’operazione, vide in piazza Cesare Battisti (famoso scrittore che denunciava gli austriaci e i tedeschi) impiccato.</a:t>
            </a:r>
          </a:p>
          <a:p>
            <a:r>
              <a:rPr lang="it-IT" dirty="0">
                <a:solidFill>
                  <a:schemeClr val="tx1"/>
                </a:solidFill>
                <a:latin typeface="Bookman Old Style" panose="02050604050505020204" pitchFamily="18" charset="0"/>
              </a:rPr>
              <a:t>Come lui, anche molti altri non erano affatto felici di dover abbandonare le famiglie per la guerra.</a:t>
            </a:r>
            <a:r>
              <a:rPr lang="it-IT" b="1" dirty="0">
                <a:solidFill>
                  <a:schemeClr val="tx1"/>
                </a:solidFill>
                <a:latin typeface="Bookman Old Style" panose="02050604050505020204" pitchFamily="18" charset="0"/>
              </a:rPr>
              <a:t>	</a:t>
            </a:r>
            <a:endParaRPr lang="it-IT"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xmlns="" val="137989318"/>
      </p:ext>
    </p:extLst>
  </p:cSld>
  <p:clrMapOvr>
    <a:masterClrMapping/>
  </p:clrMapOvr>
  <mc:AlternateContent xmlns:mc="http://schemas.openxmlformats.org/markup-compatibility/2006">
    <mc:Choice xmlns:p14="http://schemas.microsoft.com/office/powerpoint/2010/main" xmlns="" Requires="p14">
      <p:transition spd="slow" p14:dur="1250" advClick="0">
        <p14:switch dir="r"/>
      </p:transition>
    </mc:Choice>
    <mc:Fallback>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3996813" y="265471"/>
            <a:ext cx="4188542" cy="1106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247139" y="97983"/>
            <a:ext cx="3857767" cy="6401753"/>
          </a:xfrm>
          <a:prstGeom prst="rect">
            <a:avLst/>
          </a:prstGeom>
        </p:spPr>
        <p:txBody>
          <a:bodyPr wrap="square">
            <a:spAutoFit/>
          </a:bodyPr>
          <a:lstStyle/>
          <a:p>
            <a:pPr>
              <a:spcAft>
                <a:spcPts val="0"/>
              </a:spcAft>
            </a:pPr>
            <a:r>
              <a:rPr lang="it-IT" sz="1000" kern="0" dirty="0">
                <a:solidFill>
                  <a:schemeClr val="bg1"/>
                </a:solidFill>
                <a:latin typeface="Bookman Old Style" panose="02050604050505020204" pitchFamily="18" charset="0"/>
              </a:rPr>
              <a:t>Brambilla Cesare: soldato (209° reggimento fanteria)</a:t>
            </a:r>
            <a:endParaRPr lang="it-IT" sz="1400" kern="0" dirty="0">
              <a:solidFill>
                <a:schemeClr val="bg1"/>
              </a:solidFill>
              <a:latin typeface="Bookman Old Style" panose="02050604050505020204" pitchFamily="18" charset="0"/>
            </a:endParaRPr>
          </a:p>
          <a:p>
            <a:pPr>
              <a:spcAft>
                <a:spcPts val="0"/>
              </a:spcAft>
            </a:pPr>
            <a:r>
              <a:rPr lang="it-IT" sz="1000" kern="0" dirty="0">
                <a:solidFill>
                  <a:schemeClr val="bg1"/>
                </a:solidFill>
                <a:latin typeface="Bookman Old Style" panose="02050604050505020204" pitchFamily="18" charset="0"/>
              </a:rPr>
              <a:t>                            nato: 31 agosto 1869</a:t>
            </a:r>
            <a:endParaRPr lang="it-IT" sz="1400" kern="0" dirty="0">
              <a:solidFill>
                <a:schemeClr val="bg1"/>
              </a:solidFill>
              <a:latin typeface="Bookman Old Style" panose="020506040505050202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8 febbraio 1918</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ferite multiple in combattimento</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21</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Brambilla Leone: caporale (98°reggimento fanteria)</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18 febbraio 1893</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27 ottobre 1918</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25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err="1">
                <a:solidFill>
                  <a:schemeClr val="bg1"/>
                </a:solidFill>
                <a:latin typeface="Bookman Old Style" panose="02050604050505020204" pitchFamily="18" charset="0"/>
                <a:ea typeface="Times New Roman" panose="02020603050405020304" pitchFamily="18" charset="0"/>
              </a:rPr>
              <a:t>Brigatti</a:t>
            </a:r>
            <a:r>
              <a:rPr lang="it-IT" sz="1000" dirty="0">
                <a:solidFill>
                  <a:schemeClr val="bg1"/>
                </a:solidFill>
                <a:latin typeface="Bookman Old Style" panose="02050604050505020204" pitchFamily="18" charset="0"/>
                <a:ea typeface="Times New Roman" panose="02020603050405020304" pitchFamily="18" charset="0"/>
              </a:rPr>
              <a:t> Filippo: soldato (91°reggimento fanteria)</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21 agosto 1882</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2 luglio 1918</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morto in combattimento</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36</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Brivio Carlo: soldato (19°reggimento fanteria)</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21 novembre 1888</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12 marzo 1918</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morto per polmonite</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29</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Brivio Francesco: fratello di Brivio Carlo, soldato (contadino)</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13 giugno 1887</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21 aprile 1917</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peritonite da ulcera gastrica</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29</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Cantù Andrea: soldato (323v batteria bombardieri)</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8 febbraio 1898</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27 febbraio 1918</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ferite in guerra</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20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Cantù Carlo Francesco: soldato (153° reggimento fanteria)</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8 luglio 1884</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9 giugno 1916</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ferite in guerra </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31</a:t>
            </a:r>
            <a:endParaRPr lang="it-IT" sz="1200" dirty="0">
              <a:solidFill>
                <a:schemeClr val="bg1"/>
              </a:solidFill>
              <a:effectLst/>
              <a:latin typeface="Bookman Old Style" panose="02050604050505020204" pitchFamily="18" charset="0"/>
              <a:ea typeface="Times New Roman" panose="02020603050405020304" pitchFamily="18" charset="0"/>
            </a:endParaRPr>
          </a:p>
        </p:txBody>
      </p:sp>
      <p:sp>
        <p:nvSpPr>
          <p:cNvPr id="18" name="Rettangolo 17"/>
          <p:cNvSpPr/>
          <p:nvPr/>
        </p:nvSpPr>
        <p:spPr>
          <a:xfrm>
            <a:off x="8293448" y="-55905"/>
            <a:ext cx="6096000" cy="6555641"/>
          </a:xfrm>
          <a:prstGeom prst="rect">
            <a:avLst/>
          </a:prstGeom>
        </p:spPr>
        <p:txBody>
          <a:bodyPr>
            <a:spAutoFit/>
          </a:bodyPr>
          <a:lstStyle/>
          <a:p>
            <a:pPr>
              <a:spcAft>
                <a:spcPts val="0"/>
              </a:spcAft>
            </a:pPr>
            <a:r>
              <a:rPr lang="it-IT" sz="1000" dirty="0">
                <a:solidFill>
                  <a:schemeClr val="bg1"/>
                </a:solidFill>
                <a:latin typeface="Comic Sans MS" panose="030F0702030302020204" pitchFamily="66" charset="0"/>
                <a:ea typeface="Times New Roman" panose="02020603050405020304" pitchFamily="18" charset="0"/>
              </a:rPr>
              <a:t> </a:t>
            </a:r>
            <a:endParaRPr lang="it-IT" sz="1200" dirty="0">
              <a:solidFill>
                <a:schemeClr val="bg1"/>
              </a:solidFill>
              <a:latin typeface="Times New Roman" panose="020206030504050203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Magni Andrea: soldato (249° reggimento fanteria)</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18 aprile 1998</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11 luglio 1918</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20</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Motta Ambrogio: soldato (1° reggimento genio)</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8 aprile 1898</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22 ottobre 1918</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polmonite</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20</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Motta Enrico: soldato (76° reggimento fanteria)</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6 agosto 1891</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3 novembre 1916</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morto ferita</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25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Motta Pietro: soldato (1° reggimento genio)</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10 febbraio 1883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12 maggio 1917</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colpito da granata </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34</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Perego Andrea: soldato(249° reggimento fanteria)</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31 agosto 1895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15 dicembre 1918</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broncopolmonite</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23</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Pozzoni Luigi: caporale maggiore (272° reggimento fanteria)</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 18 ottobre 1886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27 ottobre 1917</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caduto in un burrone</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31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Viscardi Giuseppe: sergente (201° reggimento fanteria)</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Nato: 29 dicembre 1896</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Morto: 18 giugno 1918</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combattimento </a:t>
            </a:r>
            <a:endParaRPr lang="it-IT" sz="1200" dirty="0">
              <a:solidFill>
                <a:schemeClr val="bg1"/>
              </a:solidFill>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solidFill>
                  <a:schemeClr val="bg1"/>
                </a:solidFill>
                <a:latin typeface="Bookman Old Style" panose="02050604050505020204" pitchFamily="18" charset="0"/>
                <a:ea typeface="Times New Roman" panose="02020603050405020304" pitchFamily="18" charset="0"/>
              </a:rPr>
              <a:t>anni 21</a:t>
            </a:r>
            <a:endParaRPr lang="it-IT" sz="1200" dirty="0">
              <a:solidFill>
                <a:schemeClr val="bg1"/>
              </a:solidFill>
              <a:latin typeface="Bookman Old Style" panose="02050604050505020204" pitchFamily="18" charset="0"/>
              <a:ea typeface="Times New Roman" panose="02020603050405020304" pitchFamily="18" charset="0"/>
            </a:endParaRPr>
          </a:p>
          <a:p>
            <a:pPr>
              <a:spcAft>
                <a:spcPts val="0"/>
              </a:spcAft>
            </a:pPr>
            <a:r>
              <a:rPr lang="it-IT" sz="1000" dirty="0">
                <a:solidFill>
                  <a:schemeClr val="bg1"/>
                </a:solidFill>
                <a:latin typeface="Bookman Old Style" panose="02050604050505020204" pitchFamily="18" charset="0"/>
                <a:ea typeface="Times New Roman" panose="02020603050405020304" pitchFamily="18" charset="0"/>
              </a:rPr>
              <a:t> </a:t>
            </a:r>
            <a:endParaRPr lang="it-IT" sz="1200" dirty="0">
              <a:solidFill>
                <a:schemeClr val="bg1"/>
              </a:solidFill>
              <a:effectLst/>
              <a:latin typeface="Bookman Old Style" panose="02050604050505020204" pitchFamily="18" charset="0"/>
              <a:ea typeface="Times New Roman" panose="02020603050405020304" pitchFamily="18" charset="0"/>
            </a:endParaRPr>
          </a:p>
        </p:txBody>
      </p:sp>
      <p:sp>
        <p:nvSpPr>
          <p:cNvPr id="19" name="Rettangolo 18"/>
          <p:cNvSpPr/>
          <p:nvPr/>
        </p:nvSpPr>
        <p:spPr>
          <a:xfrm>
            <a:off x="4285744" y="70688"/>
            <a:ext cx="3718773" cy="7201972"/>
          </a:xfrm>
          <a:prstGeom prst="rect">
            <a:avLst/>
          </a:prstGeom>
        </p:spPr>
        <p:txBody>
          <a:bodyPr wrap="square">
            <a:spAutoFit/>
          </a:bodyPr>
          <a:lstStyle/>
          <a:p>
            <a:pPr>
              <a:spcAft>
                <a:spcPts val="0"/>
              </a:spcAft>
            </a:pPr>
            <a:r>
              <a:rPr lang="it-IT" sz="1000" dirty="0">
                <a:latin typeface="Bookman Old Style" panose="02050604050505020204" pitchFamily="18" charset="0"/>
                <a:ea typeface="Times New Roman" panose="02020603050405020304" pitchFamily="18" charset="0"/>
              </a:rPr>
              <a:t>Cantù Luigi: soldato (226° reggimento fanteria)</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nato: 11 maggio 1898</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morto: 11 novembre 1917</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ferite in guerra</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anni 19</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Colombo Pietro: soldato (2° reggimento artiglieria pesante campale)</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nato: 18 gennaio 1887</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morto: 25 ottobre 1917</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ferite in guerra</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anni 30</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Corneo Giuseppe: soldato (33° reggimento artiglieria di campagna)</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nato: 2 giugno 1892</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morto: 2 agosto 1917</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ferite da scheggia di bombarda</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anni 25</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trombettista</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Crippa Carlo: soldato (20° reggimento fanteria)</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nato: 26 settembre 1894</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morto: 13 novembre 1915</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combattendo eroicamente</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anni 21</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Crippa Pasquale: soldato (154° reggimento fanteria)</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nato: 14 aprile 1895</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morto: 13 novembre 1915</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ferite in guerra</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anni 22</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Gatti Pietro: soldato (8° reggimento fanteria)</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nato: 4 luglio 1890</a:t>
            </a:r>
            <a:endParaRPr lang="it-IT" sz="1200" dirty="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                     morto: 6 agosto 1916</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combattendo</a:t>
            </a:r>
            <a:endParaRPr lang="it-IT" sz="1200" dirty="0">
              <a:latin typeface="Bookman Old Style" panose="020506040505050202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anni </a:t>
            </a:r>
            <a:r>
              <a:rPr lang="it-IT" sz="1000" dirty="0" smtClean="0">
                <a:latin typeface="Bookman Old Style" panose="02050604050505020204" pitchFamily="18" charset="0"/>
                <a:ea typeface="Times New Roman" panose="02020603050405020304" pitchFamily="18" charset="0"/>
              </a:rPr>
              <a:t>26</a:t>
            </a:r>
          </a:p>
          <a:p>
            <a:pPr marL="342900" lvl="0" indent="-342900">
              <a:spcAft>
                <a:spcPts val="0"/>
              </a:spcAft>
              <a:buFont typeface="Times New Roman" panose="02020603050405020304" pitchFamily="18" charset="0"/>
              <a:buChar char="-"/>
              <a:tabLst>
                <a:tab pos="1724025" algn="l"/>
              </a:tabLst>
            </a:pPr>
            <a:endParaRPr lang="it-IT" sz="1000" dirty="0" smtClean="0">
              <a:latin typeface="Bookman Old Style" panose="02050604050505020204" pitchFamily="18" charset="0"/>
              <a:ea typeface="Times New Roman" panose="02020603050405020304" pitchFamily="18" charset="0"/>
            </a:endParaRPr>
          </a:p>
          <a:p>
            <a:pPr>
              <a:spcAft>
                <a:spcPts val="0"/>
              </a:spcAft>
            </a:pPr>
            <a:r>
              <a:rPr lang="it-IT" sz="1000" dirty="0">
                <a:latin typeface="Bookman Old Style" panose="02050604050505020204" pitchFamily="18" charset="0"/>
                <a:ea typeface="Times New Roman" panose="02020603050405020304" pitchFamily="18" charset="0"/>
              </a:rPr>
              <a:t>Grignoli Giuseppe: soldato (1232° compagnia mitraglieri FIAT)</a:t>
            </a:r>
          </a:p>
          <a:p>
            <a:pPr>
              <a:spcAft>
                <a:spcPts val="0"/>
              </a:spcAft>
            </a:pPr>
            <a:r>
              <a:rPr lang="it-IT" sz="1000" dirty="0">
                <a:latin typeface="Bookman Old Style" panose="02050604050505020204" pitchFamily="18" charset="0"/>
                <a:ea typeface="Times New Roman" panose="02020603050405020304" pitchFamily="18" charset="0"/>
              </a:rPr>
              <a:t>                            nato: 6 gennaio 1896</a:t>
            </a:r>
          </a:p>
          <a:p>
            <a:pPr>
              <a:spcAft>
                <a:spcPts val="0"/>
              </a:spcAft>
            </a:pPr>
            <a:r>
              <a:rPr lang="it-IT" sz="1000" dirty="0">
                <a:latin typeface="Bookman Old Style" panose="02050604050505020204" pitchFamily="18" charset="0"/>
                <a:ea typeface="Times New Roman" panose="02020603050405020304" pitchFamily="18" charset="0"/>
              </a:rPr>
              <a:t>                            morto: 20 agosto 1917</a:t>
            </a:r>
          </a:p>
          <a:p>
            <a:pPr marL="342900" lvl="0" indent="-342900">
              <a:spcAft>
                <a:spcPts val="0"/>
              </a:spcAft>
              <a:buFont typeface="Times New Roman" panose="02020603050405020304" pitchFamily="18" charset="0"/>
              <a:buChar char="-"/>
              <a:tabLst>
                <a:tab pos="1724025" algn="l"/>
              </a:tabLst>
            </a:pPr>
            <a:r>
              <a:rPr lang="it-IT" sz="1000" dirty="0">
                <a:latin typeface="Bookman Old Style" panose="02050604050505020204" pitchFamily="18" charset="0"/>
                <a:ea typeface="Times New Roman" panose="02020603050405020304" pitchFamily="18" charset="0"/>
              </a:rPr>
              <a:t>anni 21</a:t>
            </a:r>
          </a:p>
          <a:p>
            <a:pPr marL="342900" lvl="0" indent="-342900">
              <a:spcAft>
                <a:spcPts val="0"/>
              </a:spcAft>
              <a:buFont typeface="Times New Roman" panose="02020603050405020304" pitchFamily="18" charset="0"/>
              <a:buChar char="-"/>
              <a:tabLst>
                <a:tab pos="1724025" algn="l"/>
              </a:tabLst>
            </a:pPr>
            <a:endParaRPr lang="it-IT" sz="1200" dirty="0">
              <a:latin typeface="Times New Roman" panose="02020603050405020304" pitchFamily="18" charset="0"/>
              <a:ea typeface="Times New Roman" panose="02020603050405020304" pitchFamily="18" charset="0"/>
            </a:endParaRPr>
          </a:p>
        </p:txBody>
      </p:sp>
      <p:sp>
        <p:nvSpPr>
          <p:cNvPr id="3" name="Freccia a destra 2">
            <a:hlinkClick r:id="rId4" action="ppaction://hlinksldjump"/>
          </p:cNvPr>
          <p:cNvSpPr/>
          <p:nvPr/>
        </p:nvSpPr>
        <p:spPr>
          <a:xfrm>
            <a:off x="9551773" y="6079525"/>
            <a:ext cx="2211859" cy="580768"/>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atin typeface="Bookman Old Style" panose="02050604050505020204" pitchFamily="18" charset="0"/>
              </a:rPr>
              <a:t>SEGUE</a:t>
            </a:r>
            <a:endParaRPr lang="it-IT" dirty="0">
              <a:latin typeface="Bookman Old Style" panose="02050604050505020204" pitchFamily="18" charset="0"/>
            </a:endParaRPr>
          </a:p>
        </p:txBody>
      </p:sp>
    </p:spTree>
    <p:extLst>
      <p:ext uri="{BB962C8B-B14F-4D97-AF65-F5344CB8AC3E}">
        <p14:creationId xmlns:p14="http://schemas.microsoft.com/office/powerpoint/2010/main" xmlns="" val="817684099"/>
      </p:ext>
    </p:extLst>
  </p:cSld>
  <p:clrMapOvr>
    <a:masterClrMapping/>
  </p:clrMapOvr>
  <mc:AlternateContent xmlns:mc="http://schemas.openxmlformats.org/markup-compatibility/2006">
    <mc:Choice xmlns:p14="http://schemas.microsoft.com/office/powerpoint/2010/main" xmlns="" Requires="p14">
      <p:transition spd="slow" p14:dur="3900" advClick="0">
        <p14:glitter pattern="hexagon"/>
      </p:transition>
    </mc:Choice>
    <mc:Fallback>
      <p:transition spd="slow" advClick="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3996813" y="265471"/>
            <a:ext cx="4188542" cy="1106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rotWithShape="1">
          <a:blip r:embed="rId4" cstate="print">
            <a:extLst>
              <a:ext uri="{28A0092B-C50C-407E-A947-70E740481C1C}">
                <a14:useLocalDpi xmlns:a14="http://schemas.microsoft.com/office/drawing/2010/main" xmlns="" val="0"/>
              </a:ext>
            </a:extLst>
          </a:blip>
          <a:srcRect l="12893" t="8324" r="12792" b="13845"/>
          <a:stretch/>
        </p:blipFill>
        <p:spPr>
          <a:xfrm rot="5400000">
            <a:off x="3074095" y="1591463"/>
            <a:ext cx="6033976" cy="3625631"/>
          </a:xfrm>
          <a:prstGeom prst="rect">
            <a:avLst/>
          </a:prstGeom>
        </p:spPr>
      </p:pic>
      <p:sp>
        <p:nvSpPr>
          <p:cNvPr id="4" name="Freccia a destra 3">
            <a:hlinkClick r:id="rId5" action="ppaction://hlinksldjump"/>
          </p:cNvPr>
          <p:cNvSpPr/>
          <p:nvPr/>
        </p:nvSpPr>
        <p:spPr>
          <a:xfrm>
            <a:off x="8872151" y="387290"/>
            <a:ext cx="2211859" cy="580768"/>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atin typeface="Bookman Old Style" panose="02050604050505020204" pitchFamily="18" charset="0"/>
              </a:rPr>
              <a:t>SEGUE</a:t>
            </a:r>
            <a:endParaRPr lang="it-IT" dirty="0">
              <a:latin typeface="Bookman Old Style" panose="02050604050505020204" pitchFamily="18" charset="0"/>
            </a:endParaRPr>
          </a:p>
        </p:txBody>
      </p:sp>
    </p:spTree>
    <p:extLst>
      <p:ext uri="{BB962C8B-B14F-4D97-AF65-F5344CB8AC3E}">
        <p14:creationId xmlns:p14="http://schemas.microsoft.com/office/powerpoint/2010/main" xmlns="" val="3489177702"/>
      </p:ext>
    </p:extLst>
  </p:cSld>
  <p:clrMapOvr>
    <a:masterClrMapping/>
  </p:clrMapOvr>
  <mc:AlternateContent xmlns:mc="http://schemas.openxmlformats.org/markup-compatibility/2006">
    <mc:Choice xmlns:p14="http://schemas.microsoft.com/office/powerpoint/2010/main" xmlns="" Requires="p14">
      <p:transition spd="slow" p14:dur="1200" advClick="0">
        <p14:prism/>
      </p:transition>
    </mc:Choice>
    <mc:Fallback>
      <p:transition spd="slow" advClick="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7" name="Titolo 1"/>
          <p:cNvSpPr txBox="1">
            <a:spLocks/>
          </p:cNvSpPr>
          <p:nvPr/>
        </p:nvSpPr>
        <p:spPr>
          <a:xfrm>
            <a:off x="838200" y="4981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dirty="0" smtClean="0">
                <a:latin typeface="Bookman Old Style" panose="02050604050505020204" pitchFamily="18" charset="0"/>
              </a:rPr>
              <a:t>I nostri dispersi</a:t>
            </a:r>
            <a:endParaRPr lang="it-IT" sz="3600" dirty="0">
              <a:latin typeface="Bookman Old Style" panose="02050604050505020204" pitchFamily="18" charset="0"/>
            </a:endParaRPr>
          </a:p>
        </p:txBody>
      </p:sp>
      <p:sp>
        <p:nvSpPr>
          <p:cNvPr id="3" name="Rettangolo 2"/>
          <p:cNvSpPr/>
          <p:nvPr/>
        </p:nvSpPr>
        <p:spPr>
          <a:xfrm>
            <a:off x="1486930" y="1066454"/>
            <a:ext cx="9218140" cy="486479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it-IT" sz="2000" dirty="0">
                <a:solidFill>
                  <a:schemeClr val="tx1"/>
                </a:solidFill>
                <a:latin typeface="Bookman Old Style" panose="02050604050505020204" pitchFamily="18" charset="0"/>
                <a:ea typeface="Times New Roman" panose="02020603050405020304" pitchFamily="18" charset="0"/>
              </a:rPr>
              <a:t>Brambilla Angelo </a:t>
            </a:r>
            <a:r>
              <a:rPr lang="it-IT" sz="2000" dirty="0" smtClean="0">
                <a:solidFill>
                  <a:schemeClr val="tx1"/>
                </a:solidFill>
                <a:latin typeface="Bookman Old Style" panose="02050604050505020204" pitchFamily="18" charset="0"/>
                <a:ea typeface="Times New Roman" panose="02020603050405020304" pitchFamily="18" charset="0"/>
              </a:rPr>
              <a:t>Rodolfo: soldato 2</a:t>
            </a:r>
            <a:r>
              <a:rPr lang="it-IT" sz="2000" dirty="0">
                <a:solidFill>
                  <a:schemeClr val="tx1"/>
                </a:solidFill>
                <a:latin typeface="Bookman Old Style" panose="02050604050505020204" pitchFamily="18" charset="0"/>
                <a:ea typeface="Times New Roman" panose="02020603050405020304" pitchFamily="18" charset="0"/>
              </a:rPr>
              <a:t>° reggimento </a:t>
            </a:r>
            <a:r>
              <a:rPr lang="it-IT" sz="2000" dirty="0" smtClean="0">
                <a:solidFill>
                  <a:schemeClr val="tx1"/>
                </a:solidFill>
                <a:latin typeface="Bookman Old Style" panose="02050604050505020204" pitchFamily="18" charset="0"/>
                <a:ea typeface="Times New Roman" panose="02020603050405020304" pitchFamily="18" charset="0"/>
              </a:rPr>
              <a:t>granatieri</a:t>
            </a:r>
            <a:endParaRPr lang="it-IT" sz="2000" dirty="0">
              <a:solidFill>
                <a:schemeClr val="tx1"/>
              </a:solidFill>
              <a:latin typeface="Bookman Old Style" panose="02050604050505020204" pitchFamily="18" charset="0"/>
              <a:ea typeface="Times New Roman" panose="02020603050405020304" pitchFamily="18" charset="0"/>
            </a:endParaRPr>
          </a:p>
          <a:p>
            <a:pPr>
              <a:spcAft>
                <a:spcPts val="0"/>
              </a:spcAft>
            </a:pPr>
            <a:r>
              <a:rPr lang="it-IT" sz="2000" dirty="0">
                <a:solidFill>
                  <a:schemeClr val="tx1"/>
                </a:solidFill>
                <a:latin typeface="Bookman Old Style" panose="02050604050505020204" pitchFamily="18" charset="0"/>
                <a:ea typeface="Times New Roman" panose="02020603050405020304" pitchFamily="18" charset="0"/>
              </a:rPr>
              <a:t>                                        </a:t>
            </a:r>
            <a:r>
              <a:rPr lang="it-IT" sz="2000" dirty="0" smtClean="0">
                <a:solidFill>
                  <a:schemeClr val="tx1"/>
                </a:solidFill>
                <a:latin typeface="Bookman Old Style" panose="02050604050505020204" pitchFamily="18" charset="0"/>
                <a:ea typeface="Times New Roman" panose="02020603050405020304" pitchFamily="18" charset="0"/>
              </a:rPr>
              <a:t> nato</a:t>
            </a:r>
            <a:r>
              <a:rPr lang="it-IT" sz="2000" dirty="0">
                <a:solidFill>
                  <a:schemeClr val="tx1"/>
                </a:solidFill>
                <a:latin typeface="Bookman Old Style" panose="02050604050505020204" pitchFamily="18" charset="0"/>
                <a:ea typeface="Times New Roman" panose="02020603050405020304" pitchFamily="18" charset="0"/>
              </a:rPr>
              <a:t>: 17 giugno 1894</a:t>
            </a:r>
          </a:p>
          <a:p>
            <a:pPr>
              <a:spcAft>
                <a:spcPts val="0"/>
              </a:spcAft>
            </a:pPr>
            <a:r>
              <a:rPr lang="it-IT" sz="2000" dirty="0">
                <a:solidFill>
                  <a:schemeClr val="tx1"/>
                </a:solidFill>
                <a:latin typeface="Bookman Old Style" panose="02050604050505020204" pitchFamily="18" charset="0"/>
                <a:ea typeface="Times New Roman" panose="02020603050405020304" pitchFamily="18" charset="0"/>
              </a:rPr>
              <a:t>                                        </a:t>
            </a:r>
            <a:r>
              <a:rPr lang="it-IT" sz="2000" dirty="0" smtClean="0">
                <a:solidFill>
                  <a:schemeClr val="tx1"/>
                </a:solidFill>
                <a:latin typeface="Bookman Old Style" panose="02050604050505020204" pitchFamily="18" charset="0"/>
                <a:ea typeface="Times New Roman" panose="02020603050405020304" pitchFamily="18" charset="0"/>
              </a:rPr>
              <a:t> disperso in combattimento: </a:t>
            </a:r>
            <a:r>
              <a:rPr lang="it-IT" sz="2000" dirty="0">
                <a:solidFill>
                  <a:schemeClr val="tx1"/>
                </a:solidFill>
                <a:latin typeface="Bookman Old Style" panose="02050604050505020204" pitchFamily="18" charset="0"/>
                <a:ea typeface="Times New Roman" panose="02020603050405020304" pitchFamily="18" charset="0"/>
              </a:rPr>
              <a:t>19 agosto 1917</a:t>
            </a:r>
          </a:p>
          <a:p>
            <a:pPr>
              <a:spcAft>
                <a:spcPts val="0"/>
              </a:spcAft>
            </a:pPr>
            <a:endParaRPr lang="it-IT" sz="2000" dirty="0">
              <a:solidFill>
                <a:schemeClr val="tx1"/>
              </a:solidFill>
              <a:latin typeface="Bookman Old Style" panose="02050604050505020204" pitchFamily="18" charset="0"/>
              <a:ea typeface="Times New Roman" panose="02020603050405020304" pitchFamily="18" charset="0"/>
            </a:endParaRPr>
          </a:p>
          <a:p>
            <a:pPr>
              <a:spcAft>
                <a:spcPts val="0"/>
              </a:spcAft>
            </a:pPr>
            <a:r>
              <a:rPr lang="it-IT" sz="2000" dirty="0" smtClean="0">
                <a:solidFill>
                  <a:schemeClr val="tx1"/>
                </a:solidFill>
                <a:latin typeface="Bookman Old Style" panose="02050604050505020204" pitchFamily="18" charset="0"/>
                <a:ea typeface="Times New Roman" panose="02020603050405020304" pitchFamily="18" charset="0"/>
              </a:rPr>
              <a:t>Brambilla </a:t>
            </a:r>
            <a:r>
              <a:rPr lang="it-IT" sz="2000" dirty="0">
                <a:solidFill>
                  <a:schemeClr val="tx1"/>
                </a:solidFill>
                <a:latin typeface="Bookman Old Style" panose="02050604050505020204" pitchFamily="18" charset="0"/>
                <a:ea typeface="Times New Roman" panose="02020603050405020304" pitchFamily="18" charset="0"/>
              </a:rPr>
              <a:t>Carlo: </a:t>
            </a:r>
            <a:r>
              <a:rPr lang="it-IT" sz="2000" dirty="0" smtClean="0">
                <a:solidFill>
                  <a:schemeClr val="tx1"/>
                </a:solidFill>
                <a:latin typeface="Bookman Old Style" panose="02050604050505020204" pitchFamily="18" charset="0"/>
                <a:ea typeface="Times New Roman" panose="02020603050405020304" pitchFamily="18" charset="0"/>
              </a:rPr>
              <a:t>soldato162</a:t>
            </a:r>
            <a:r>
              <a:rPr lang="it-IT" sz="2000" dirty="0">
                <a:solidFill>
                  <a:schemeClr val="tx1"/>
                </a:solidFill>
                <a:latin typeface="Bookman Old Style" panose="02050604050505020204" pitchFamily="18" charset="0"/>
                <a:ea typeface="Times New Roman" panose="02020603050405020304" pitchFamily="18" charset="0"/>
              </a:rPr>
              <a:t>° reggimento </a:t>
            </a:r>
            <a:r>
              <a:rPr lang="it-IT" sz="2000" dirty="0" smtClean="0">
                <a:solidFill>
                  <a:schemeClr val="tx1"/>
                </a:solidFill>
                <a:latin typeface="Bookman Old Style" panose="02050604050505020204" pitchFamily="18" charset="0"/>
                <a:ea typeface="Times New Roman" panose="02020603050405020304" pitchFamily="18" charset="0"/>
              </a:rPr>
              <a:t>fanteria</a:t>
            </a:r>
            <a:endParaRPr lang="it-IT" sz="2000" dirty="0">
              <a:solidFill>
                <a:schemeClr val="tx1"/>
              </a:solidFill>
              <a:latin typeface="Bookman Old Style" panose="02050604050505020204" pitchFamily="18" charset="0"/>
              <a:ea typeface="Times New Roman" panose="02020603050405020304" pitchFamily="18" charset="0"/>
            </a:endParaRPr>
          </a:p>
          <a:p>
            <a:pPr>
              <a:spcAft>
                <a:spcPts val="0"/>
              </a:spcAft>
            </a:pPr>
            <a:r>
              <a:rPr lang="it-IT" sz="2000" dirty="0">
                <a:solidFill>
                  <a:schemeClr val="tx1"/>
                </a:solidFill>
                <a:latin typeface="Bookman Old Style" panose="02050604050505020204" pitchFamily="18" charset="0"/>
                <a:ea typeface="Times New Roman" panose="02020603050405020304" pitchFamily="18" charset="0"/>
              </a:rPr>
              <a:t>                        </a:t>
            </a:r>
            <a:r>
              <a:rPr lang="it-IT" sz="2000" dirty="0" smtClean="0">
                <a:solidFill>
                  <a:schemeClr val="tx1"/>
                </a:solidFill>
                <a:latin typeface="Bookman Old Style" panose="02050604050505020204" pitchFamily="18" charset="0"/>
                <a:ea typeface="Times New Roman" panose="02020603050405020304" pitchFamily="18" charset="0"/>
              </a:rPr>
              <a:t>  nato</a:t>
            </a:r>
            <a:r>
              <a:rPr lang="it-IT" sz="2000" dirty="0">
                <a:solidFill>
                  <a:schemeClr val="tx1"/>
                </a:solidFill>
                <a:latin typeface="Bookman Old Style" panose="02050604050505020204" pitchFamily="18" charset="0"/>
                <a:ea typeface="Times New Roman" panose="02020603050405020304" pitchFamily="18" charset="0"/>
              </a:rPr>
              <a:t>: 29 marzo 1896</a:t>
            </a:r>
          </a:p>
          <a:p>
            <a:pPr>
              <a:spcAft>
                <a:spcPts val="0"/>
              </a:spcAft>
            </a:pPr>
            <a:r>
              <a:rPr lang="it-IT" sz="2000" dirty="0">
                <a:solidFill>
                  <a:schemeClr val="tx1"/>
                </a:solidFill>
                <a:latin typeface="Bookman Old Style" panose="02050604050505020204" pitchFamily="18" charset="0"/>
                <a:ea typeface="Times New Roman" panose="02020603050405020304" pitchFamily="18" charset="0"/>
              </a:rPr>
              <a:t>                        </a:t>
            </a:r>
            <a:r>
              <a:rPr lang="it-IT" sz="2000" dirty="0" smtClean="0">
                <a:solidFill>
                  <a:schemeClr val="tx1"/>
                </a:solidFill>
                <a:latin typeface="Bookman Old Style" panose="02050604050505020204" pitchFamily="18" charset="0"/>
                <a:ea typeface="Times New Roman" panose="02020603050405020304" pitchFamily="18" charset="0"/>
              </a:rPr>
              <a:t>  disperso in combattimento: </a:t>
            </a:r>
            <a:r>
              <a:rPr lang="it-IT" sz="2000" dirty="0">
                <a:solidFill>
                  <a:schemeClr val="tx1"/>
                </a:solidFill>
                <a:latin typeface="Bookman Old Style" panose="02050604050505020204" pitchFamily="18" charset="0"/>
                <a:ea typeface="Times New Roman" panose="02020603050405020304" pitchFamily="18" charset="0"/>
              </a:rPr>
              <a:t>30 giugno 1916</a:t>
            </a:r>
          </a:p>
          <a:p>
            <a:pPr>
              <a:spcAft>
                <a:spcPts val="0"/>
              </a:spcAft>
            </a:pPr>
            <a:r>
              <a:rPr lang="it-IT" sz="2000" dirty="0">
                <a:solidFill>
                  <a:schemeClr val="tx1"/>
                </a:solidFill>
                <a:latin typeface="Bookman Old Style" panose="02050604050505020204" pitchFamily="18" charset="0"/>
                <a:ea typeface="Times New Roman" panose="02020603050405020304" pitchFamily="18" charset="0"/>
              </a:rPr>
              <a:t> </a:t>
            </a:r>
            <a:endParaRPr lang="it-IT" sz="2000" dirty="0" smtClean="0">
              <a:solidFill>
                <a:schemeClr val="tx1"/>
              </a:solidFill>
              <a:latin typeface="Bookman Old Style" panose="02050604050505020204" pitchFamily="18" charset="0"/>
              <a:ea typeface="Times New Roman" panose="02020603050405020304" pitchFamily="18" charset="0"/>
            </a:endParaRPr>
          </a:p>
          <a:p>
            <a:pPr>
              <a:spcAft>
                <a:spcPts val="0"/>
              </a:spcAft>
            </a:pPr>
            <a:r>
              <a:rPr lang="it-IT" sz="2000" dirty="0" smtClean="0">
                <a:solidFill>
                  <a:schemeClr val="tx1"/>
                </a:solidFill>
                <a:latin typeface="Bookman Old Style" panose="02050604050505020204" pitchFamily="18" charset="0"/>
                <a:ea typeface="Times New Roman" panose="02020603050405020304" pitchFamily="18" charset="0"/>
              </a:rPr>
              <a:t>Cantù </a:t>
            </a:r>
            <a:r>
              <a:rPr lang="it-IT" sz="2000" dirty="0">
                <a:solidFill>
                  <a:schemeClr val="tx1"/>
                </a:solidFill>
                <a:latin typeface="Bookman Old Style" panose="02050604050505020204" pitchFamily="18" charset="0"/>
                <a:ea typeface="Times New Roman" panose="02020603050405020304" pitchFamily="18" charset="0"/>
              </a:rPr>
              <a:t>Giovanni: soldato (149° reggimento fanteria)</a:t>
            </a:r>
          </a:p>
          <a:p>
            <a:pPr>
              <a:spcAft>
                <a:spcPts val="0"/>
              </a:spcAft>
            </a:pPr>
            <a:r>
              <a:rPr lang="it-IT" sz="2000" dirty="0">
                <a:solidFill>
                  <a:schemeClr val="tx1"/>
                </a:solidFill>
                <a:latin typeface="Bookman Old Style" panose="02050604050505020204" pitchFamily="18" charset="0"/>
                <a:ea typeface="Times New Roman" panose="02020603050405020304" pitchFamily="18" charset="0"/>
              </a:rPr>
              <a:t>                       </a:t>
            </a:r>
            <a:r>
              <a:rPr lang="it-IT" sz="2000" dirty="0" smtClean="0">
                <a:solidFill>
                  <a:schemeClr val="tx1"/>
                </a:solidFill>
                <a:latin typeface="Bookman Old Style" panose="02050604050505020204" pitchFamily="18" charset="0"/>
                <a:ea typeface="Times New Roman" panose="02020603050405020304" pitchFamily="18" charset="0"/>
              </a:rPr>
              <a:t>   nato</a:t>
            </a:r>
            <a:r>
              <a:rPr lang="it-IT" sz="2000" dirty="0">
                <a:solidFill>
                  <a:schemeClr val="tx1"/>
                </a:solidFill>
                <a:latin typeface="Bookman Old Style" panose="02050604050505020204" pitchFamily="18" charset="0"/>
                <a:ea typeface="Times New Roman" panose="02020603050405020304" pitchFamily="18" charset="0"/>
              </a:rPr>
              <a:t>: 21 febbraio 1898</a:t>
            </a:r>
          </a:p>
          <a:p>
            <a:pPr>
              <a:spcAft>
                <a:spcPts val="0"/>
              </a:spcAft>
            </a:pPr>
            <a:r>
              <a:rPr lang="it-IT" sz="2000" dirty="0">
                <a:solidFill>
                  <a:schemeClr val="tx1"/>
                </a:solidFill>
                <a:latin typeface="Bookman Old Style" panose="02050604050505020204" pitchFamily="18" charset="0"/>
                <a:ea typeface="Times New Roman" panose="02020603050405020304" pitchFamily="18" charset="0"/>
              </a:rPr>
              <a:t>                       </a:t>
            </a:r>
            <a:r>
              <a:rPr lang="it-IT" sz="2000" dirty="0" smtClean="0">
                <a:solidFill>
                  <a:schemeClr val="tx1"/>
                </a:solidFill>
                <a:latin typeface="Bookman Old Style" panose="02050604050505020204" pitchFamily="18" charset="0"/>
                <a:ea typeface="Times New Roman" panose="02020603050405020304" pitchFamily="18" charset="0"/>
              </a:rPr>
              <a:t>   disperso in combattimento: </a:t>
            </a:r>
            <a:r>
              <a:rPr lang="it-IT" sz="2000" dirty="0">
                <a:solidFill>
                  <a:schemeClr val="tx1"/>
                </a:solidFill>
                <a:latin typeface="Bookman Old Style" panose="02050604050505020204" pitchFamily="18" charset="0"/>
                <a:ea typeface="Times New Roman" panose="02020603050405020304" pitchFamily="18" charset="0"/>
              </a:rPr>
              <a:t>22 agosto </a:t>
            </a:r>
            <a:r>
              <a:rPr lang="it-IT" sz="2000" dirty="0" smtClean="0">
                <a:solidFill>
                  <a:schemeClr val="tx1"/>
                </a:solidFill>
                <a:latin typeface="Bookman Old Style" panose="02050604050505020204" pitchFamily="18" charset="0"/>
                <a:ea typeface="Times New Roman" panose="02020603050405020304" pitchFamily="18" charset="0"/>
              </a:rPr>
              <a:t>1917</a:t>
            </a:r>
            <a:endParaRPr lang="it-IT" sz="2000" dirty="0">
              <a:solidFill>
                <a:schemeClr val="tx1"/>
              </a:solidFill>
              <a:latin typeface="Bookman Old Style" panose="02050604050505020204" pitchFamily="18" charset="0"/>
              <a:ea typeface="Times New Roman" panose="02020603050405020304" pitchFamily="18" charset="0"/>
            </a:endParaRPr>
          </a:p>
        </p:txBody>
      </p:sp>
      <p:sp>
        <p:nvSpPr>
          <p:cNvPr id="4" name="Freccia a destra 3">
            <a:hlinkClick r:id="rId4" action="ppaction://hlinksldjump"/>
          </p:cNvPr>
          <p:cNvSpPr/>
          <p:nvPr/>
        </p:nvSpPr>
        <p:spPr>
          <a:xfrm>
            <a:off x="9141941" y="267748"/>
            <a:ext cx="2211859" cy="580768"/>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atin typeface="Bookman Old Style" panose="02050604050505020204" pitchFamily="18" charset="0"/>
              </a:rPr>
              <a:t>SEGUE</a:t>
            </a:r>
            <a:endParaRPr lang="it-IT" dirty="0">
              <a:latin typeface="Bookman Old Style" panose="02050604050505020204" pitchFamily="18" charset="0"/>
            </a:endParaRPr>
          </a:p>
        </p:txBody>
      </p:sp>
    </p:spTree>
    <p:extLst>
      <p:ext uri="{BB962C8B-B14F-4D97-AF65-F5344CB8AC3E}">
        <p14:creationId xmlns:p14="http://schemas.microsoft.com/office/powerpoint/2010/main" xmlns="" val="870666696"/>
      </p:ext>
    </p:extLst>
  </p:cSld>
  <p:clrMapOvr>
    <a:masterClrMapping/>
  </p:clrMapOvr>
  <p:transition spd="slow" advClick="0">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Freccia ad arco 4">
            <a:hlinkClick r:id="rId4" action="ppaction://hlinksldjump"/>
          </p:cNvPr>
          <p:cNvSpPr/>
          <p:nvPr/>
        </p:nvSpPr>
        <p:spPr>
          <a:xfrm rot="5400000">
            <a:off x="349367" y="-53416"/>
            <a:ext cx="833278" cy="1532013"/>
          </a:xfrm>
          <a:prstGeom prst="circular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7" name="Titolo 1"/>
          <p:cNvSpPr txBox="1">
            <a:spLocks/>
          </p:cNvSpPr>
          <p:nvPr/>
        </p:nvSpPr>
        <p:spPr>
          <a:xfrm>
            <a:off x="3991314" y="172880"/>
            <a:ext cx="4112172" cy="10794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dirty="0" smtClean="0">
                <a:latin typeface="Bookman Old Style" panose="02050604050505020204" pitchFamily="18" charset="0"/>
              </a:rPr>
              <a:t>Deceduti a casa per la guerra</a:t>
            </a:r>
            <a:endParaRPr lang="it-IT" sz="3200" dirty="0">
              <a:latin typeface="Bookman Old Style" panose="02050604050505020204" pitchFamily="18" charset="0"/>
            </a:endParaRPr>
          </a:p>
        </p:txBody>
      </p:sp>
      <p:sp>
        <p:nvSpPr>
          <p:cNvPr id="2" name="Rettangolo 1"/>
          <p:cNvSpPr/>
          <p:nvPr/>
        </p:nvSpPr>
        <p:spPr>
          <a:xfrm>
            <a:off x="3019995" y="1375373"/>
            <a:ext cx="6054811" cy="48932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it-IT" dirty="0">
                <a:solidFill>
                  <a:schemeClr val="tx1"/>
                </a:solidFill>
                <a:latin typeface="Bookman Old Style" panose="02050604050505020204" pitchFamily="18" charset="0"/>
                <a:ea typeface="Times New Roman" panose="02020603050405020304" pitchFamily="18" charset="0"/>
              </a:rPr>
              <a:t>Cantù Abramo: caporale </a:t>
            </a:r>
            <a:r>
              <a:rPr lang="it-IT" dirty="0" smtClean="0">
                <a:solidFill>
                  <a:schemeClr val="tx1"/>
                </a:solidFill>
                <a:latin typeface="Bookman Old Style" panose="02050604050505020204" pitchFamily="18" charset="0"/>
                <a:ea typeface="Times New Roman" panose="02020603050405020304" pitchFamily="18" charset="0"/>
              </a:rPr>
              <a:t>89</a:t>
            </a:r>
            <a:r>
              <a:rPr lang="it-IT" dirty="0">
                <a:solidFill>
                  <a:schemeClr val="tx1"/>
                </a:solidFill>
                <a:latin typeface="Bookman Old Style" panose="02050604050505020204" pitchFamily="18" charset="0"/>
                <a:ea typeface="Times New Roman" panose="02020603050405020304" pitchFamily="18" charset="0"/>
              </a:rPr>
              <a:t>° </a:t>
            </a:r>
            <a:r>
              <a:rPr lang="it-IT" dirty="0" smtClean="0">
                <a:solidFill>
                  <a:schemeClr val="tx1"/>
                </a:solidFill>
                <a:latin typeface="Bookman Old Style" panose="02050604050505020204" pitchFamily="18" charset="0"/>
                <a:ea typeface="Times New Roman" panose="02020603050405020304" pitchFamily="18" charset="0"/>
              </a:rPr>
              <a:t>compagnia</a:t>
            </a:r>
            <a:endParaRPr lang="it-IT" sz="2800" dirty="0">
              <a:solidFill>
                <a:schemeClr val="tx1"/>
              </a:solidFill>
              <a:latin typeface="Bookman Old Style" panose="02050604050505020204" pitchFamily="18" charset="0"/>
              <a:ea typeface="Times New Roman" panose="02020603050405020304" pitchFamily="18" charset="0"/>
            </a:endParaRPr>
          </a:p>
          <a:p>
            <a:pPr algn="just">
              <a:spcAft>
                <a:spcPts val="0"/>
              </a:spcAft>
            </a:pPr>
            <a:r>
              <a:rPr lang="it-IT" dirty="0">
                <a:solidFill>
                  <a:schemeClr val="tx1"/>
                </a:solidFill>
                <a:latin typeface="Bookman Old Style" panose="02050604050505020204" pitchFamily="18" charset="0"/>
                <a:ea typeface="Times New Roman" panose="02020603050405020304" pitchFamily="18" charset="0"/>
              </a:rPr>
              <a:t>                       </a:t>
            </a:r>
            <a:r>
              <a:rPr lang="it-IT" dirty="0" smtClean="0">
                <a:solidFill>
                  <a:schemeClr val="tx1"/>
                </a:solidFill>
                <a:latin typeface="Bookman Old Style" panose="02050604050505020204" pitchFamily="18" charset="0"/>
                <a:ea typeface="Times New Roman" panose="02020603050405020304" pitchFamily="18" charset="0"/>
              </a:rPr>
              <a:t> nato</a:t>
            </a:r>
            <a:r>
              <a:rPr lang="it-IT" dirty="0">
                <a:solidFill>
                  <a:schemeClr val="tx1"/>
                </a:solidFill>
                <a:latin typeface="Bookman Old Style" panose="02050604050505020204" pitchFamily="18" charset="0"/>
                <a:ea typeface="Times New Roman" panose="02020603050405020304" pitchFamily="18" charset="0"/>
              </a:rPr>
              <a:t>: 11 aprile 1888</a:t>
            </a:r>
            <a:endParaRPr lang="it-IT" sz="2800" dirty="0">
              <a:solidFill>
                <a:schemeClr val="tx1"/>
              </a:solidFill>
              <a:latin typeface="Bookman Old Style" panose="02050604050505020204" pitchFamily="18" charset="0"/>
              <a:ea typeface="Times New Roman" panose="02020603050405020304" pitchFamily="18" charset="0"/>
            </a:endParaRPr>
          </a:p>
          <a:p>
            <a:pPr algn="just">
              <a:spcAft>
                <a:spcPts val="0"/>
              </a:spcAft>
            </a:pPr>
            <a:r>
              <a:rPr lang="it-IT" dirty="0">
                <a:solidFill>
                  <a:schemeClr val="tx1"/>
                </a:solidFill>
                <a:latin typeface="Bookman Old Style" panose="02050604050505020204" pitchFamily="18" charset="0"/>
                <a:ea typeface="Times New Roman" panose="02020603050405020304" pitchFamily="18" charset="0"/>
              </a:rPr>
              <a:t>                       </a:t>
            </a:r>
            <a:r>
              <a:rPr lang="it-IT" dirty="0" smtClean="0">
                <a:solidFill>
                  <a:schemeClr val="tx1"/>
                </a:solidFill>
                <a:latin typeface="Bookman Old Style" panose="02050604050505020204" pitchFamily="18" charset="0"/>
                <a:ea typeface="Times New Roman" panose="02020603050405020304" pitchFamily="18" charset="0"/>
              </a:rPr>
              <a:t> morto</a:t>
            </a:r>
            <a:r>
              <a:rPr lang="it-IT" dirty="0">
                <a:solidFill>
                  <a:schemeClr val="tx1"/>
                </a:solidFill>
                <a:latin typeface="Bookman Old Style" panose="02050604050505020204" pitchFamily="18" charset="0"/>
                <a:ea typeface="Times New Roman" panose="02020603050405020304" pitchFamily="18" charset="0"/>
              </a:rPr>
              <a:t>: 29 maggio 1921</a:t>
            </a:r>
            <a:endParaRPr lang="it-IT" sz="2800" dirty="0">
              <a:solidFill>
                <a:schemeClr val="tx1"/>
              </a:solidFill>
              <a:latin typeface="Bookman Old Style" panose="02050604050505020204" pitchFamily="18" charset="0"/>
              <a:ea typeface="Times New Roman" panose="02020603050405020304" pitchFamily="18" charset="0"/>
            </a:endParaRPr>
          </a:p>
          <a:p>
            <a:pPr lvl="0" algn="just">
              <a:spcAft>
                <a:spcPts val="0"/>
              </a:spcAft>
              <a:tabLst>
                <a:tab pos="1724025" algn="l"/>
              </a:tabLst>
            </a:pPr>
            <a:r>
              <a:rPr lang="it-IT" dirty="0" smtClean="0">
                <a:solidFill>
                  <a:schemeClr val="tx1"/>
                </a:solidFill>
                <a:latin typeface="Bookman Old Style" panose="02050604050505020204" pitchFamily="18" charset="0"/>
                <a:ea typeface="Times New Roman" panose="02020603050405020304" pitchFamily="18" charset="0"/>
              </a:rPr>
              <a:t>                        malaria </a:t>
            </a:r>
            <a:r>
              <a:rPr lang="it-IT" dirty="0">
                <a:solidFill>
                  <a:schemeClr val="tx1"/>
                </a:solidFill>
                <a:latin typeface="Bookman Old Style" panose="02050604050505020204" pitchFamily="18" charset="0"/>
                <a:ea typeface="Times New Roman" panose="02020603050405020304" pitchFamily="18" charset="0"/>
              </a:rPr>
              <a:t>contratta in </a:t>
            </a:r>
            <a:r>
              <a:rPr lang="it-IT" dirty="0" smtClean="0">
                <a:solidFill>
                  <a:schemeClr val="tx1"/>
                </a:solidFill>
                <a:latin typeface="Bookman Old Style" panose="02050604050505020204" pitchFamily="18" charset="0"/>
                <a:ea typeface="Times New Roman" panose="02020603050405020304" pitchFamily="18" charset="0"/>
              </a:rPr>
              <a:t>guerra</a:t>
            </a:r>
            <a:endParaRPr lang="it-IT" sz="2800" dirty="0" smtClean="0">
              <a:solidFill>
                <a:schemeClr val="tx1"/>
              </a:solidFill>
              <a:latin typeface="Bookman Old Style" panose="02050604050505020204" pitchFamily="18" charset="0"/>
              <a:ea typeface="Times New Roman" panose="02020603050405020304" pitchFamily="18" charset="0"/>
            </a:endParaRPr>
          </a:p>
          <a:p>
            <a:pPr lvl="0" algn="just">
              <a:spcAft>
                <a:spcPts val="0"/>
              </a:spcAft>
              <a:tabLst>
                <a:tab pos="1724025" algn="l"/>
              </a:tabLst>
            </a:pPr>
            <a:r>
              <a:rPr lang="it-IT" dirty="0" smtClean="0">
                <a:solidFill>
                  <a:schemeClr val="tx1"/>
                </a:solidFill>
                <a:latin typeface="Bookman Old Style" panose="02050604050505020204" pitchFamily="18" charset="0"/>
                <a:ea typeface="Times New Roman" panose="02020603050405020304" pitchFamily="18" charset="0"/>
              </a:rPr>
              <a:t> </a:t>
            </a:r>
            <a:endParaRPr lang="it-IT" sz="2800" dirty="0">
              <a:solidFill>
                <a:schemeClr val="tx1"/>
              </a:solidFill>
              <a:latin typeface="Bookman Old Style" panose="02050604050505020204" pitchFamily="18" charset="0"/>
              <a:ea typeface="Times New Roman" panose="02020603050405020304" pitchFamily="18" charset="0"/>
            </a:endParaRPr>
          </a:p>
          <a:p>
            <a:pPr algn="just">
              <a:spcAft>
                <a:spcPts val="0"/>
              </a:spcAft>
            </a:pPr>
            <a:r>
              <a:rPr lang="it-IT" dirty="0">
                <a:solidFill>
                  <a:schemeClr val="tx1"/>
                </a:solidFill>
                <a:latin typeface="Bookman Old Style" panose="02050604050505020204" pitchFamily="18" charset="0"/>
                <a:ea typeface="Times New Roman" panose="02020603050405020304" pitchFamily="18" charset="0"/>
              </a:rPr>
              <a:t>Mapelli Gerolamo: soldato </a:t>
            </a:r>
            <a:r>
              <a:rPr lang="it-IT" dirty="0" smtClean="0">
                <a:solidFill>
                  <a:schemeClr val="tx1"/>
                </a:solidFill>
                <a:latin typeface="Bookman Old Style" panose="02050604050505020204" pitchFamily="18" charset="0"/>
                <a:ea typeface="Times New Roman" panose="02020603050405020304" pitchFamily="18" charset="0"/>
              </a:rPr>
              <a:t>127</a:t>
            </a:r>
            <a:r>
              <a:rPr lang="it-IT" dirty="0">
                <a:solidFill>
                  <a:schemeClr val="tx1"/>
                </a:solidFill>
                <a:latin typeface="Bookman Old Style" panose="02050604050505020204" pitchFamily="18" charset="0"/>
                <a:ea typeface="Times New Roman" panose="02020603050405020304" pitchFamily="18" charset="0"/>
              </a:rPr>
              <a:t>° reggimento </a:t>
            </a:r>
            <a:r>
              <a:rPr lang="it-IT" dirty="0" smtClean="0">
                <a:solidFill>
                  <a:schemeClr val="tx1"/>
                </a:solidFill>
                <a:latin typeface="Bookman Old Style" panose="02050604050505020204" pitchFamily="18" charset="0"/>
                <a:ea typeface="Times New Roman" panose="02020603050405020304" pitchFamily="18" charset="0"/>
              </a:rPr>
              <a:t>fanteria</a:t>
            </a:r>
            <a:endParaRPr lang="it-IT" sz="2800" dirty="0">
              <a:solidFill>
                <a:schemeClr val="tx1"/>
              </a:solidFill>
              <a:latin typeface="Bookman Old Style" panose="02050604050505020204" pitchFamily="18" charset="0"/>
              <a:ea typeface="Times New Roman" panose="02020603050405020304" pitchFamily="18" charset="0"/>
            </a:endParaRPr>
          </a:p>
          <a:p>
            <a:pPr algn="just">
              <a:spcAft>
                <a:spcPts val="0"/>
              </a:spcAft>
            </a:pPr>
            <a:r>
              <a:rPr lang="it-IT" dirty="0">
                <a:solidFill>
                  <a:schemeClr val="tx1"/>
                </a:solidFill>
                <a:latin typeface="Bookman Old Style" panose="02050604050505020204" pitchFamily="18" charset="0"/>
                <a:ea typeface="Times New Roman" panose="02020603050405020304" pitchFamily="18" charset="0"/>
              </a:rPr>
              <a:t>                           </a:t>
            </a:r>
            <a:r>
              <a:rPr lang="it-IT" dirty="0" smtClean="0">
                <a:solidFill>
                  <a:schemeClr val="tx1"/>
                </a:solidFill>
                <a:latin typeface="Bookman Old Style" panose="02050604050505020204" pitchFamily="18" charset="0"/>
                <a:ea typeface="Times New Roman" panose="02020603050405020304" pitchFamily="18" charset="0"/>
              </a:rPr>
              <a:t> nato</a:t>
            </a:r>
            <a:r>
              <a:rPr lang="it-IT" dirty="0">
                <a:solidFill>
                  <a:schemeClr val="tx1"/>
                </a:solidFill>
                <a:latin typeface="Bookman Old Style" panose="02050604050505020204" pitchFamily="18" charset="0"/>
                <a:ea typeface="Times New Roman" panose="02020603050405020304" pitchFamily="18" charset="0"/>
              </a:rPr>
              <a:t>: 24 luglio 1895</a:t>
            </a:r>
            <a:endParaRPr lang="it-IT" sz="2800" dirty="0">
              <a:solidFill>
                <a:schemeClr val="tx1"/>
              </a:solidFill>
              <a:latin typeface="Bookman Old Style" panose="02050604050505020204" pitchFamily="18" charset="0"/>
              <a:ea typeface="Times New Roman" panose="02020603050405020304" pitchFamily="18" charset="0"/>
            </a:endParaRPr>
          </a:p>
          <a:p>
            <a:pPr algn="just">
              <a:spcAft>
                <a:spcPts val="0"/>
              </a:spcAft>
            </a:pPr>
            <a:r>
              <a:rPr lang="it-IT" dirty="0">
                <a:solidFill>
                  <a:schemeClr val="tx1"/>
                </a:solidFill>
                <a:latin typeface="Bookman Old Style" panose="02050604050505020204" pitchFamily="18" charset="0"/>
                <a:ea typeface="Times New Roman" panose="02020603050405020304" pitchFamily="18" charset="0"/>
              </a:rPr>
              <a:t>                            </a:t>
            </a:r>
            <a:r>
              <a:rPr lang="it-IT" dirty="0" smtClean="0">
                <a:solidFill>
                  <a:schemeClr val="tx1"/>
                </a:solidFill>
                <a:latin typeface="Bookman Old Style" panose="02050604050505020204" pitchFamily="18" charset="0"/>
                <a:ea typeface="Times New Roman" panose="02020603050405020304" pitchFamily="18" charset="0"/>
              </a:rPr>
              <a:t>morto</a:t>
            </a:r>
            <a:r>
              <a:rPr lang="it-IT" dirty="0">
                <a:solidFill>
                  <a:schemeClr val="tx1"/>
                </a:solidFill>
                <a:latin typeface="Bookman Old Style" panose="02050604050505020204" pitchFamily="18" charset="0"/>
                <a:ea typeface="Times New Roman" panose="02020603050405020304" pitchFamily="18" charset="0"/>
              </a:rPr>
              <a:t>: 2 novembre </a:t>
            </a:r>
            <a:r>
              <a:rPr lang="it-IT" dirty="0" smtClean="0">
                <a:solidFill>
                  <a:schemeClr val="tx1"/>
                </a:solidFill>
                <a:latin typeface="Bookman Old Style" panose="02050604050505020204" pitchFamily="18" charset="0"/>
                <a:ea typeface="Times New Roman" panose="02020603050405020304" pitchFamily="18" charset="0"/>
              </a:rPr>
              <a:t>1926</a:t>
            </a:r>
            <a:endParaRPr lang="it-IT" sz="2800" dirty="0" smtClean="0">
              <a:solidFill>
                <a:schemeClr val="tx1"/>
              </a:solidFill>
              <a:latin typeface="Bookman Old Style" panose="02050604050505020204" pitchFamily="18" charset="0"/>
              <a:ea typeface="Times New Roman" panose="02020603050405020304" pitchFamily="18" charset="0"/>
            </a:endParaRPr>
          </a:p>
          <a:p>
            <a:pPr algn="just">
              <a:spcAft>
                <a:spcPts val="0"/>
              </a:spcAft>
            </a:pPr>
            <a:r>
              <a:rPr lang="it-IT" dirty="0">
                <a:solidFill>
                  <a:schemeClr val="tx1"/>
                </a:solidFill>
                <a:latin typeface="Bookman Old Style" panose="02050604050505020204" pitchFamily="18" charset="0"/>
                <a:ea typeface="Times New Roman" panose="02020603050405020304" pitchFamily="18" charset="0"/>
              </a:rPr>
              <a:t> </a:t>
            </a:r>
            <a:endParaRPr lang="it-IT" sz="2800" dirty="0">
              <a:solidFill>
                <a:schemeClr val="tx1"/>
              </a:solidFill>
              <a:latin typeface="Bookman Old Style" panose="02050604050505020204" pitchFamily="18" charset="0"/>
              <a:ea typeface="Times New Roman" panose="02020603050405020304" pitchFamily="18" charset="0"/>
            </a:endParaRPr>
          </a:p>
          <a:p>
            <a:pPr algn="just">
              <a:spcAft>
                <a:spcPts val="0"/>
              </a:spcAft>
            </a:pPr>
            <a:r>
              <a:rPr lang="it-IT" dirty="0">
                <a:solidFill>
                  <a:schemeClr val="tx1"/>
                </a:solidFill>
                <a:latin typeface="Bookman Old Style" panose="02050604050505020204" pitchFamily="18" charset="0"/>
                <a:ea typeface="Times New Roman" panose="02020603050405020304" pitchFamily="18" charset="0"/>
              </a:rPr>
              <a:t>Motta Fiorentino: </a:t>
            </a:r>
            <a:r>
              <a:rPr lang="it-IT" dirty="0" smtClean="0">
                <a:solidFill>
                  <a:schemeClr val="tx1"/>
                </a:solidFill>
                <a:latin typeface="Bookman Old Style" panose="02050604050505020204" pitchFamily="18" charset="0"/>
                <a:ea typeface="Times New Roman" panose="02020603050405020304" pitchFamily="18" charset="0"/>
              </a:rPr>
              <a:t>243</a:t>
            </a:r>
            <a:r>
              <a:rPr lang="it-IT" dirty="0">
                <a:solidFill>
                  <a:schemeClr val="tx1"/>
                </a:solidFill>
                <a:latin typeface="Bookman Old Style" panose="02050604050505020204" pitchFamily="18" charset="0"/>
                <a:ea typeface="Times New Roman" panose="02020603050405020304" pitchFamily="18" charset="0"/>
              </a:rPr>
              <a:t>° reggimento </a:t>
            </a:r>
            <a:r>
              <a:rPr lang="it-IT" dirty="0" smtClean="0">
                <a:solidFill>
                  <a:schemeClr val="tx1"/>
                </a:solidFill>
                <a:latin typeface="Bookman Old Style" panose="02050604050505020204" pitchFamily="18" charset="0"/>
                <a:ea typeface="Times New Roman" panose="02020603050405020304" pitchFamily="18" charset="0"/>
              </a:rPr>
              <a:t>fanteria</a:t>
            </a:r>
            <a:endParaRPr lang="it-IT" sz="2800" dirty="0">
              <a:solidFill>
                <a:schemeClr val="tx1"/>
              </a:solidFill>
              <a:latin typeface="Bookman Old Style" panose="02050604050505020204" pitchFamily="18" charset="0"/>
              <a:ea typeface="Times New Roman" panose="02020603050405020304" pitchFamily="18" charset="0"/>
            </a:endParaRPr>
          </a:p>
          <a:p>
            <a:pPr algn="just">
              <a:spcAft>
                <a:spcPts val="0"/>
              </a:spcAft>
            </a:pPr>
            <a:r>
              <a:rPr lang="it-IT" dirty="0">
                <a:solidFill>
                  <a:schemeClr val="tx1"/>
                </a:solidFill>
                <a:latin typeface="Bookman Old Style" panose="02050604050505020204" pitchFamily="18" charset="0"/>
                <a:ea typeface="Times New Roman" panose="02020603050405020304" pitchFamily="18" charset="0"/>
              </a:rPr>
              <a:t>                            </a:t>
            </a:r>
            <a:r>
              <a:rPr lang="it-IT" dirty="0" smtClean="0">
                <a:solidFill>
                  <a:schemeClr val="tx1"/>
                </a:solidFill>
                <a:latin typeface="Bookman Old Style" panose="02050604050505020204" pitchFamily="18" charset="0"/>
                <a:ea typeface="Times New Roman" panose="02020603050405020304" pitchFamily="18" charset="0"/>
              </a:rPr>
              <a:t>nato</a:t>
            </a:r>
            <a:r>
              <a:rPr lang="it-IT" dirty="0">
                <a:solidFill>
                  <a:schemeClr val="tx1"/>
                </a:solidFill>
                <a:latin typeface="Bookman Old Style" panose="02050604050505020204" pitchFamily="18" charset="0"/>
                <a:ea typeface="Times New Roman" panose="02020603050405020304" pitchFamily="18" charset="0"/>
              </a:rPr>
              <a:t>: 23 dicembre 1883</a:t>
            </a:r>
            <a:endParaRPr lang="it-IT" sz="2800" dirty="0">
              <a:solidFill>
                <a:schemeClr val="tx1"/>
              </a:solidFill>
              <a:latin typeface="Bookman Old Style" panose="02050604050505020204" pitchFamily="18" charset="0"/>
              <a:ea typeface="Times New Roman" panose="02020603050405020304" pitchFamily="18" charset="0"/>
            </a:endParaRPr>
          </a:p>
          <a:p>
            <a:pPr algn="just">
              <a:spcAft>
                <a:spcPts val="0"/>
              </a:spcAft>
            </a:pPr>
            <a:r>
              <a:rPr lang="it-IT" dirty="0">
                <a:solidFill>
                  <a:schemeClr val="tx1"/>
                </a:solidFill>
                <a:latin typeface="Bookman Old Style" panose="02050604050505020204" pitchFamily="18" charset="0"/>
                <a:ea typeface="Times New Roman" panose="02020603050405020304" pitchFamily="18" charset="0"/>
              </a:rPr>
              <a:t>                            </a:t>
            </a:r>
            <a:r>
              <a:rPr lang="it-IT" dirty="0" smtClean="0">
                <a:solidFill>
                  <a:schemeClr val="tx1"/>
                </a:solidFill>
                <a:latin typeface="Bookman Old Style" panose="02050604050505020204" pitchFamily="18" charset="0"/>
                <a:ea typeface="Times New Roman" panose="02020603050405020304" pitchFamily="18" charset="0"/>
              </a:rPr>
              <a:t>morto</a:t>
            </a:r>
            <a:r>
              <a:rPr lang="it-IT" dirty="0">
                <a:solidFill>
                  <a:schemeClr val="tx1"/>
                </a:solidFill>
                <a:latin typeface="Bookman Old Style" panose="02050604050505020204" pitchFamily="18" charset="0"/>
                <a:ea typeface="Times New Roman" panose="02020603050405020304" pitchFamily="18" charset="0"/>
              </a:rPr>
              <a:t>: 29 agosto </a:t>
            </a:r>
            <a:r>
              <a:rPr lang="it-IT" dirty="0" smtClean="0">
                <a:solidFill>
                  <a:schemeClr val="tx1"/>
                </a:solidFill>
                <a:latin typeface="Bookman Old Style" panose="02050604050505020204" pitchFamily="18" charset="0"/>
                <a:ea typeface="Times New Roman" panose="02020603050405020304" pitchFamily="18" charset="0"/>
              </a:rPr>
              <a:t>1919</a:t>
            </a:r>
            <a:endParaRPr lang="it-IT" sz="2800" dirty="0">
              <a:solidFill>
                <a:schemeClr val="tx1"/>
              </a:solidFill>
              <a:latin typeface="Bookman Old Style" panose="02050604050505020204" pitchFamily="18" charset="0"/>
              <a:ea typeface="Times New Roman" panose="02020603050405020304" pitchFamily="18" charset="0"/>
            </a:endParaRPr>
          </a:p>
        </p:txBody>
      </p:sp>
    </p:spTree>
    <p:extLst>
      <p:ext uri="{BB962C8B-B14F-4D97-AF65-F5344CB8AC3E}">
        <p14:creationId xmlns:p14="http://schemas.microsoft.com/office/powerpoint/2010/main" xmlns="" val="41455948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1171194" y="1566935"/>
            <a:ext cx="6432757" cy="3618426"/>
          </a:xfrm>
          <a:prstGeom prst="rect">
            <a:avLst/>
          </a:prstGeom>
        </p:spPr>
      </p:pic>
      <p:pic>
        <p:nvPicPr>
          <p:cNvPr id="7" name="Immagine 6"/>
          <p:cNvPicPr>
            <a:picLocks noChangeAspect="1"/>
          </p:cNvPicPr>
          <p:nvPr/>
        </p:nvPicPr>
        <p:blipFill rotWithShape="1">
          <a:blip r:embed="rId5" cstate="print">
            <a:extLst>
              <a:ext uri="{28A0092B-C50C-407E-A947-70E740481C1C}">
                <a14:useLocalDpi xmlns:a14="http://schemas.microsoft.com/office/drawing/2010/main" xmlns="" val="0"/>
              </a:ext>
            </a:extLst>
          </a:blip>
          <a:srcRect l="1319" r="-339" b="1579"/>
          <a:stretch/>
        </p:blipFill>
        <p:spPr>
          <a:xfrm>
            <a:off x="4230794" y="159770"/>
            <a:ext cx="3819832" cy="6432757"/>
          </a:xfrm>
          <a:prstGeom prst="rect">
            <a:avLst/>
          </a:prstGeom>
        </p:spPr>
      </p:pic>
      <p:pic>
        <p:nvPicPr>
          <p:cNvPr id="8" name="Immagine 7"/>
          <p:cNvPicPr>
            <a:picLocks noChangeAspect="1"/>
          </p:cNvPicPr>
          <p:nvPr/>
        </p:nvPicPr>
        <p:blipFill rotWithShape="1">
          <a:blip r:embed="rId6" cstate="print">
            <a:extLst>
              <a:ext uri="{28A0092B-C50C-407E-A947-70E740481C1C}">
                <a14:useLocalDpi xmlns:a14="http://schemas.microsoft.com/office/drawing/2010/main" xmlns="" val="0"/>
              </a:ext>
            </a:extLst>
          </a:blip>
          <a:srcRect l="23267" t="20636" r="4140" b="4912"/>
          <a:stretch/>
        </p:blipFill>
        <p:spPr>
          <a:xfrm rot="5400000">
            <a:off x="7493369" y="1292988"/>
            <a:ext cx="5356847" cy="3090412"/>
          </a:xfrm>
          <a:prstGeom prst="rect">
            <a:avLst/>
          </a:prstGeom>
        </p:spPr>
      </p:pic>
      <p:sp>
        <p:nvSpPr>
          <p:cNvPr id="6" name="Freccia a destra 5">
            <a:hlinkClick r:id="rId7" action="ppaction://hlinksldjump"/>
          </p:cNvPr>
          <p:cNvSpPr/>
          <p:nvPr/>
        </p:nvSpPr>
        <p:spPr>
          <a:xfrm>
            <a:off x="9650628" y="5758249"/>
            <a:ext cx="1915297" cy="679621"/>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atin typeface="Bookman Old Style" panose="02050604050505020204" pitchFamily="18" charset="0"/>
              </a:rPr>
              <a:t>SEGUE</a:t>
            </a:r>
            <a:endParaRPr lang="it-IT" dirty="0">
              <a:latin typeface="Bookman Old Style" panose="02050604050505020204" pitchFamily="18" charset="0"/>
            </a:endParaRPr>
          </a:p>
        </p:txBody>
      </p:sp>
    </p:spTree>
    <p:extLst>
      <p:ext uri="{BB962C8B-B14F-4D97-AF65-F5344CB8AC3E}">
        <p14:creationId xmlns:p14="http://schemas.microsoft.com/office/powerpoint/2010/main" xmlns="" val="12240096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fracture"/>
      </p:transition>
    </mc:Choice>
    <mc:Fallback>
      <p:transition spd="slow"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4" cstate="print">
            <a:extLst>
              <a:ext uri="{28A0092B-C50C-407E-A947-70E740481C1C}">
                <a14:useLocalDpi xmlns:a14="http://schemas.microsoft.com/office/drawing/2010/main" xmlns="" val="0"/>
              </a:ext>
            </a:extLst>
          </a:blip>
          <a:srcRect l="12631" r="10204"/>
          <a:stretch/>
        </p:blipFill>
        <p:spPr>
          <a:xfrm rot="5400000">
            <a:off x="-439395" y="823339"/>
            <a:ext cx="4954141" cy="3611325"/>
          </a:xfrm>
          <a:prstGeom prst="rect">
            <a:avLst/>
          </a:prstGeom>
        </p:spPr>
      </p:pic>
      <p:pic>
        <p:nvPicPr>
          <p:cNvPr id="4" name="Immagine 3"/>
          <p:cNvPicPr>
            <a:picLocks noChangeAspect="1"/>
          </p:cNvPicPr>
          <p:nvPr/>
        </p:nvPicPr>
        <p:blipFill rotWithShape="1">
          <a:blip r:embed="rId5" cstate="print">
            <a:extLst>
              <a:ext uri="{28A0092B-C50C-407E-A947-70E740481C1C}">
                <a14:useLocalDpi xmlns:a14="http://schemas.microsoft.com/office/drawing/2010/main" xmlns="" val="0"/>
              </a:ext>
            </a:extLst>
          </a:blip>
          <a:srcRect l="31025" t="3145" r="26307" b="10107"/>
          <a:stretch/>
        </p:blipFill>
        <p:spPr>
          <a:xfrm rot="10800000">
            <a:off x="8429764" y="151930"/>
            <a:ext cx="3530222" cy="4037234"/>
          </a:xfrm>
          <a:prstGeom prst="rect">
            <a:avLst/>
          </a:prstGeom>
        </p:spPr>
      </p:pic>
      <p:pic>
        <p:nvPicPr>
          <p:cNvPr id="6" name="Immagine 5"/>
          <p:cNvPicPr>
            <a:picLocks noChangeAspect="1"/>
          </p:cNvPicPr>
          <p:nvPr/>
        </p:nvPicPr>
        <p:blipFill rotWithShape="1">
          <a:blip r:embed="rId6" cstate="print">
            <a:extLst>
              <a:ext uri="{28A0092B-C50C-407E-A947-70E740481C1C}">
                <a14:useLocalDpi xmlns:a14="http://schemas.microsoft.com/office/drawing/2010/main" xmlns="" val="0"/>
              </a:ext>
            </a:extLst>
          </a:blip>
          <a:srcRect l="13367" t="10809" r="10825" b="3429"/>
          <a:stretch/>
        </p:blipFill>
        <p:spPr>
          <a:xfrm rot="5400000">
            <a:off x="3734544" y="2613545"/>
            <a:ext cx="4804014" cy="3057098"/>
          </a:xfrm>
          <a:prstGeom prst="rect">
            <a:avLst/>
          </a:prstGeom>
        </p:spPr>
      </p:pic>
      <p:sp>
        <p:nvSpPr>
          <p:cNvPr id="2" name="Freccia a destra 1">
            <a:hlinkClick r:id="rId7" action="ppaction://hlinksldjump"/>
          </p:cNvPr>
          <p:cNvSpPr/>
          <p:nvPr/>
        </p:nvSpPr>
        <p:spPr>
          <a:xfrm>
            <a:off x="9601201" y="5758249"/>
            <a:ext cx="1915297" cy="679621"/>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atin typeface="Bookman Old Style" panose="02050604050505020204" pitchFamily="18" charset="0"/>
              </a:rPr>
              <a:t>SEGUE</a:t>
            </a:r>
            <a:endParaRPr lang="it-IT" dirty="0">
              <a:latin typeface="Bookman Old Style" panose="02050604050505020204" pitchFamily="18" charset="0"/>
            </a:endParaRPr>
          </a:p>
        </p:txBody>
      </p:sp>
    </p:spTree>
    <p:extLst>
      <p:ext uri="{BB962C8B-B14F-4D97-AF65-F5344CB8AC3E}">
        <p14:creationId xmlns:p14="http://schemas.microsoft.com/office/powerpoint/2010/main" xmlns="" val="4102656746"/>
      </p:ext>
    </p:extLst>
  </p:cSld>
  <p:clrMapOvr>
    <a:masterClrMapping/>
  </p:clrMapOvr>
  <mc:AlternateContent xmlns:mc="http://schemas.openxmlformats.org/markup-compatibility/2006">
    <mc:Choice xmlns:p14="http://schemas.microsoft.com/office/powerpoint/2010/main" xmlns="" Requires="p14">
      <p:transition spd="slow" advClick="0">
        <p14:flash/>
      </p:transition>
    </mc:Choice>
    <mc:Fallback>
      <p:transition spd="slow"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1614985" y="670646"/>
            <a:ext cx="9180394" cy="5445593"/>
          </a:xfrm>
          <a:prstGeom prst="rect">
            <a:avLst/>
          </a:prstGeom>
          <a:solidFill>
            <a:schemeClr val="bg1">
              <a:alpha val="49000"/>
            </a:schemeClr>
          </a:solidFill>
          <a:ln>
            <a:noFill/>
          </a:ln>
        </p:spPr>
        <p:txBody>
          <a:bodyPr wrap="square">
            <a:spAutoFit/>
          </a:bodyPr>
          <a:lstStyle/>
          <a:p>
            <a:pPr algn="ctr">
              <a:lnSpc>
                <a:spcPct val="115000"/>
              </a:lnSpc>
              <a:spcAft>
                <a:spcPts val="1000"/>
              </a:spcAft>
            </a:pPr>
            <a:r>
              <a:rPr lang="it-IT" b="1" dirty="0">
                <a:latin typeface="Bookman Old Style" panose="02050604050505020204" pitchFamily="18" charset="0"/>
                <a:ea typeface="Calibri" panose="020F0502020204030204" pitchFamily="34" charset="0"/>
                <a:cs typeface="Times New Roman" panose="02020603050405020304" pitchFamily="18" charset="0"/>
              </a:rPr>
              <a:t>RINGRAZIAMENTI</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it-IT" dirty="0" smtClean="0">
                <a:latin typeface="Bookman Old Style" panose="02050604050505020204" pitchFamily="18" charset="0"/>
                <a:ea typeface="Calibri" panose="020F0502020204030204" pitchFamily="34" charset="0"/>
                <a:cs typeface="Times New Roman" panose="02020603050405020304" pitchFamily="18" charset="0"/>
              </a:rPr>
              <a:t>A </a:t>
            </a:r>
            <a:r>
              <a:rPr lang="it-IT" dirty="0">
                <a:latin typeface="Bookman Old Style" panose="02050604050505020204" pitchFamily="18" charset="0"/>
                <a:ea typeface="Calibri" panose="020F0502020204030204" pitchFamily="34" charset="0"/>
                <a:cs typeface="Times New Roman" panose="02020603050405020304" pitchFamily="18" charset="0"/>
              </a:rPr>
              <a:t>conclusione di questo lavoro vorremmo esprimere i nostri ringraziamenti innanzitutto al Gruppo Alpini di Ronco Briantino che ci ha permesso di avere a disposizione e di poter consultare indispensabili documenti conservati “gelosamente” nel piccolo Museo della Guerra della nostra cittadina. Sempre i nostri alpini ci hanno guidato nel rintracciare gli eredi dei reduci: grazie a queste preziose testimonianze ascoltate in classe, di ricordi e aneddoti lontani nel tempo ma ben vivi nella loro memoria, abbiamo potuto ricostruire un po’ la storia di chi ha combattuto e vissuto in prima persona la Grande Guerra. Un sentito ringraziamento va quindi ai Signori  Angelo Cantù, Luciano Cantù, Elio Leoni, Emanuele Leoni, Livio Magni, Angelo Motta, Giorgio Motta e alla Signora Brambilla Rina.</a:t>
            </a: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it-IT" dirty="0">
                <a:latin typeface="Bookman Old Style" panose="02050604050505020204" pitchFamily="18" charset="0"/>
                <a:ea typeface="Calibri" panose="020F0502020204030204" pitchFamily="34" charset="0"/>
                <a:cs typeface="Times New Roman" panose="02020603050405020304" pitchFamily="18" charset="0"/>
              </a:rPr>
              <a:t>Tutti ricorderemo l’energico e deciso monito di uno di essi, il Sig. </a:t>
            </a:r>
            <a:r>
              <a:rPr lang="it-IT" dirty="0" smtClean="0">
                <a:latin typeface="Bookman Old Style" panose="02050604050505020204" pitchFamily="18" charset="0"/>
                <a:ea typeface="Calibri" panose="020F0502020204030204" pitchFamily="34" charset="0"/>
                <a:cs typeface="Times New Roman" panose="02020603050405020304" pitchFamily="18" charset="0"/>
              </a:rPr>
              <a:t>Elio </a:t>
            </a:r>
            <a:r>
              <a:rPr lang="it-IT" dirty="0">
                <a:latin typeface="Bookman Old Style" panose="02050604050505020204" pitchFamily="18" charset="0"/>
                <a:ea typeface="Calibri" panose="020F0502020204030204" pitchFamily="34" charset="0"/>
                <a:cs typeface="Times New Roman" panose="02020603050405020304" pitchFamily="18" charset="0"/>
              </a:rPr>
              <a:t>Leoni, il quale, a conclusione della propria testimonianza, con commozione, ci ha detto: “Ragazzi… E se qualcuno domani vi dicesse di fare la guerra, voi rispondete decisi: NO!”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reccia a destra 2">
            <a:hlinkClick r:id="rId4" action="ppaction://hlinksldjump"/>
          </p:cNvPr>
          <p:cNvSpPr/>
          <p:nvPr/>
        </p:nvSpPr>
        <p:spPr>
          <a:xfrm>
            <a:off x="8563232" y="77522"/>
            <a:ext cx="3200400" cy="556054"/>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atin typeface="Bookman Old Style" panose="02050604050505020204" pitchFamily="18" charset="0"/>
              </a:rPr>
              <a:t>SEGUE</a:t>
            </a:r>
            <a:endParaRPr lang="it-IT" dirty="0">
              <a:latin typeface="Bookman Old Style" panose="02050604050505020204" pitchFamily="18" charset="0"/>
            </a:endParaRPr>
          </a:p>
        </p:txBody>
      </p:sp>
    </p:spTree>
    <p:extLst>
      <p:ext uri="{BB962C8B-B14F-4D97-AF65-F5344CB8AC3E}">
        <p14:creationId xmlns:p14="http://schemas.microsoft.com/office/powerpoint/2010/main" xmlns="" val="40001385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advClick="0">
        <p15:prstTrans prst="origami"/>
      </p:transition>
    </mc:Choice>
    <mc:Fallback>
      <p:transition spd="slow" advClick="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4" cstate="print">
            <a:extLst>
              <a:ext uri="{28A0092B-C50C-407E-A947-70E740481C1C}">
                <a14:useLocalDpi xmlns:a14="http://schemas.microsoft.com/office/drawing/2010/main" xmlns="" val="0"/>
              </a:ext>
            </a:extLst>
          </a:blip>
          <a:srcRect l="15604" t="6904" r="15332" b="5292"/>
          <a:stretch/>
        </p:blipFill>
        <p:spPr>
          <a:xfrm rot="10800000">
            <a:off x="1132763" y="0"/>
            <a:ext cx="9589896" cy="6858000"/>
          </a:xfrm>
          <a:prstGeom prst="rect">
            <a:avLst/>
          </a:prstGeom>
        </p:spPr>
      </p:pic>
      <p:sp>
        <p:nvSpPr>
          <p:cNvPr id="5" name="Rettangolo 4"/>
          <p:cNvSpPr/>
          <p:nvPr/>
        </p:nvSpPr>
        <p:spPr>
          <a:xfrm>
            <a:off x="141060" y="913300"/>
            <a:ext cx="11573301" cy="449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4400" dirty="0" smtClean="0">
                <a:solidFill>
                  <a:schemeClr val="tx1"/>
                </a:solidFill>
                <a:latin typeface="Rockwell" panose="02060603020205020403" pitchFamily="18" charset="0"/>
              </a:rPr>
              <a:t>FINE</a:t>
            </a:r>
            <a:endParaRPr lang="it-IT" sz="34400" dirty="0">
              <a:solidFill>
                <a:schemeClr val="tx1"/>
              </a:solidFill>
              <a:latin typeface="Rockwell" panose="02060603020205020403" pitchFamily="18" charset="0"/>
            </a:endParaRPr>
          </a:p>
        </p:txBody>
      </p:sp>
    </p:spTree>
    <p:extLst>
      <p:ext uri="{BB962C8B-B14F-4D97-AF65-F5344CB8AC3E}">
        <p14:creationId xmlns:p14="http://schemas.microsoft.com/office/powerpoint/2010/main" xmlns="" val="37250004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8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18000" fill="hold"/>
                                        <p:tgtEl>
                                          <p:spTgt spid="5">
                                            <p:txEl>
                                              <p:pRg st="0" end="0"/>
                                            </p:txEl>
                                          </p:spTgt>
                                        </p:tgtEl>
                                        <p:attrNameLst>
                                          <p:attrName>ppt_y</p:attrName>
                                        </p:attrNameLst>
                                      </p:cBhvr>
                                      <p:tavLst>
                                        <p:tav tm="0">
                                          <p:val>
                                            <p:strVal val="#ppt_y+1"/>
                                          </p:val>
                                        </p:tav>
                                        <p:tav tm="100000">
                                          <p:val>
                                            <p:strVal val="#ppt_y-1"/>
                                          </p:val>
                                        </p:tav>
                                      </p:tavLst>
                                    </p:anim>
                                  </p:childTnLst>
                                </p:cTn>
                              </p:par>
                            </p:childTnLst>
                          </p:cTn>
                        </p:par>
                        <p:par>
                          <p:cTn id="9" fill="hold">
                            <p:stCondLst>
                              <p:cond delay="18000"/>
                            </p:stCondLst>
                            <p:childTnLst>
                              <p:par>
                                <p:cTn id="10" presetID="15"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1453202" y="257578"/>
            <a:ext cx="9544312" cy="875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dirty="0" smtClean="0">
                <a:solidFill>
                  <a:schemeClr val="tx1"/>
                </a:solidFill>
                <a:latin typeface="Bookman Old Style" panose="02050604050505020204" pitchFamily="18" charset="0"/>
              </a:rPr>
              <a:t>La prima guerra mondiale</a:t>
            </a:r>
            <a:endParaRPr lang="it-IT" sz="3600" dirty="0">
              <a:solidFill>
                <a:schemeClr val="tx1"/>
              </a:solidFill>
              <a:latin typeface="Bookman Old Style" panose="02050604050505020204" pitchFamily="18" charset="0"/>
            </a:endParaRPr>
          </a:p>
        </p:txBody>
      </p:sp>
      <p:sp>
        <p:nvSpPr>
          <p:cNvPr id="3" name="Rectangle 2"/>
          <p:cNvSpPr/>
          <p:nvPr/>
        </p:nvSpPr>
        <p:spPr>
          <a:xfrm>
            <a:off x="1453202" y="1427684"/>
            <a:ext cx="9544312" cy="4623516"/>
          </a:xfrm>
          <a:prstGeom prst="rect">
            <a:avLst/>
          </a:prstGeom>
          <a:solidFill>
            <a:schemeClr val="bg1">
              <a:alpha val="49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solidFill>
                  <a:schemeClr val="tx1"/>
                </a:solidFill>
                <a:latin typeface="Bookman Old Style" panose="02050604050505020204" pitchFamily="18" charset="0"/>
              </a:rPr>
              <a:t>La Prima Guerra Mondiale, o Grande Guerra, è il conflitto iniziato il 28 luglio 1914 con la dichiarazione di guerra dell'Austria alla Serbia, determinata dall'assassinio dell'arciduca Francesco Ferdinando avvenuto il 28 giugno 1914, e concluso l'11 novembre 1918 con la firma </a:t>
            </a:r>
            <a:r>
              <a:rPr lang="it-IT" sz="2000" dirty="0" smtClean="0">
                <a:solidFill>
                  <a:schemeClr val="tx1"/>
                </a:solidFill>
                <a:latin typeface="Bookman Old Style" panose="02050604050505020204" pitchFamily="18" charset="0"/>
              </a:rPr>
              <a:t>della resa da parte della </a:t>
            </a:r>
            <a:r>
              <a:rPr lang="it-IT" sz="2000" dirty="0">
                <a:solidFill>
                  <a:schemeClr val="tx1"/>
                </a:solidFill>
                <a:latin typeface="Bookman Old Style" panose="02050604050505020204" pitchFamily="18" charset="0"/>
              </a:rPr>
              <a:t>Germania </a:t>
            </a:r>
            <a:r>
              <a:rPr lang="it-IT" sz="2000" dirty="0" smtClean="0">
                <a:solidFill>
                  <a:schemeClr val="tx1"/>
                </a:solidFill>
                <a:latin typeface="Bookman Old Style" panose="02050604050505020204" pitchFamily="18" charset="0"/>
              </a:rPr>
              <a:t>e la vittoria degli </a:t>
            </a:r>
            <a:r>
              <a:rPr lang="it-IT" sz="2000" dirty="0">
                <a:solidFill>
                  <a:schemeClr val="tx1"/>
                </a:solidFill>
                <a:latin typeface="Bookman Old Style" panose="02050604050505020204" pitchFamily="18" charset="0"/>
              </a:rPr>
              <a:t>Alleati. Il conflitto ha visto contrapporsi due blocchi di potenze: gli Imperi centrali (Germania, </a:t>
            </a:r>
            <a:r>
              <a:rPr lang="it-IT" sz="2000" dirty="0" smtClean="0">
                <a:solidFill>
                  <a:schemeClr val="tx1"/>
                </a:solidFill>
                <a:latin typeface="Bookman Old Style" panose="02050604050505020204" pitchFamily="18" charset="0"/>
              </a:rPr>
              <a:t>Austria-Ungheria</a:t>
            </a:r>
            <a:r>
              <a:rPr lang="it-IT" sz="2000" dirty="0">
                <a:solidFill>
                  <a:schemeClr val="tx1"/>
                </a:solidFill>
                <a:latin typeface="Bookman Old Style" panose="02050604050505020204" pitchFamily="18" charset="0"/>
              </a:rPr>
              <a:t>)</a:t>
            </a:r>
            <a:r>
              <a:rPr lang="it-IT" sz="2000" dirty="0" smtClean="0">
                <a:solidFill>
                  <a:schemeClr val="tx1"/>
                </a:solidFill>
                <a:latin typeface="Bookman Old Style" panose="02050604050505020204" pitchFamily="18" charset="0"/>
              </a:rPr>
              <a:t> </a:t>
            </a:r>
            <a:r>
              <a:rPr lang="it-IT" sz="2000" dirty="0">
                <a:solidFill>
                  <a:schemeClr val="tx1"/>
                </a:solidFill>
                <a:latin typeface="Bookman Old Style" panose="02050604050505020204" pitchFamily="18" charset="0"/>
              </a:rPr>
              <a:t>contro le potenze Alleate (Francia, Gran Bretagna, Impero </a:t>
            </a:r>
            <a:r>
              <a:rPr lang="it-IT" sz="2000" dirty="0" smtClean="0">
                <a:solidFill>
                  <a:schemeClr val="tx1"/>
                </a:solidFill>
                <a:latin typeface="Bookman Old Style" panose="02050604050505020204" pitchFamily="18" charset="0"/>
              </a:rPr>
              <a:t>Russo </a:t>
            </a:r>
            <a:r>
              <a:rPr lang="it-IT" sz="2000" dirty="0">
                <a:solidFill>
                  <a:schemeClr val="tx1"/>
                </a:solidFill>
                <a:latin typeface="Bookman Old Style" panose="02050604050505020204" pitchFamily="18" charset="0"/>
              </a:rPr>
              <a:t>e Italia). Al conflitto hanno preso parte più di 70 milioni di militari in tutto il mondo. Le vittime della guerra sono state almeno 9 </a:t>
            </a:r>
            <a:r>
              <a:rPr lang="it-IT" sz="2000" dirty="0" smtClean="0">
                <a:solidFill>
                  <a:schemeClr val="tx1"/>
                </a:solidFill>
                <a:latin typeface="Bookman Old Style" panose="02050604050505020204" pitchFamily="18" charset="0"/>
              </a:rPr>
              <a:t>milioni. Il </a:t>
            </a:r>
            <a:r>
              <a:rPr lang="it-IT" sz="2000" dirty="0">
                <a:solidFill>
                  <a:schemeClr val="tx1"/>
                </a:solidFill>
                <a:latin typeface="Bookman Old Style" panose="02050604050505020204" pitchFamily="18" charset="0"/>
              </a:rPr>
              <a:t>conflitto in breve tempo è diventato il più grande della storia mondiale. La guerra ha portato la fine dei principali imperi che esistevano nel mondo in quel periodo: l'Impero tedesco, l'Impero austro-ungarico, l'Impero ottomano e l'Impero russo. E la geografia europea ne è uscita completamente </a:t>
            </a:r>
            <a:r>
              <a:rPr lang="it-IT" sz="2000" dirty="0" smtClean="0">
                <a:solidFill>
                  <a:schemeClr val="tx1"/>
                </a:solidFill>
                <a:latin typeface="Bookman Old Style" panose="02050604050505020204" pitchFamily="18" charset="0"/>
              </a:rPr>
              <a:t>rivoluzionata.</a:t>
            </a:r>
            <a:endParaRPr lang="it-IT" sz="20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xmlns="" val="1914174341"/>
      </p:ext>
    </p:extLst>
  </p:cSld>
  <p:clrMapOvr>
    <a:masterClrMapping/>
  </p:clrMapOvr>
  <mc:AlternateContent xmlns:mc="http://schemas.openxmlformats.org/markup-compatibility/2006">
    <mc:Choice xmlns:p14="http://schemas.microsoft.com/office/powerpoint/2010/main" xmlns="" Requires="p14">
      <p:transition spd="slow" p14:dur="4000">
        <p14:vortex dir="u"/>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61206" y="537472"/>
            <a:ext cx="11690554" cy="5845277"/>
          </a:xfrm>
          <a:prstGeom prst="rect">
            <a:avLst/>
          </a:prstGeom>
        </p:spPr>
      </p:pic>
      <p:pic>
        <p:nvPicPr>
          <p:cNvPr id="4" name="naibo">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1116963" y="-854676"/>
            <a:ext cx="609600" cy="609600"/>
          </a:xfrm>
          <a:prstGeom prst="rect">
            <a:avLst/>
          </a:prstGeom>
        </p:spPr>
      </p:pic>
    </p:spTree>
    <p:extLst>
      <p:ext uri="{BB962C8B-B14F-4D97-AF65-F5344CB8AC3E}">
        <p14:creationId xmlns:p14="http://schemas.microsoft.com/office/powerpoint/2010/main" xmlns="" val="286081309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6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91038" y="571354"/>
            <a:ext cx="10810566" cy="5836709"/>
          </a:xfrm>
          <a:prstGeom prst="rect">
            <a:avLst/>
          </a:prstGeom>
        </p:spPr>
      </p:pic>
      <p:pic>
        <p:nvPicPr>
          <p:cNvPr id="3" name="naibo2">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2587785" y="2073322"/>
            <a:ext cx="609600" cy="609600"/>
          </a:xfrm>
          <a:prstGeom prst="rect">
            <a:avLst/>
          </a:prstGeom>
        </p:spPr>
      </p:pic>
    </p:spTree>
    <p:extLst>
      <p:ext uri="{BB962C8B-B14F-4D97-AF65-F5344CB8AC3E}">
        <p14:creationId xmlns:p14="http://schemas.microsoft.com/office/powerpoint/2010/main" xmlns="" val="17423176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3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ttangolo 1"/>
          <p:cNvSpPr/>
          <p:nvPr/>
        </p:nvSpPr>
        <p:spPr>
          <a:xfrm>
            <a:off x="1453202" y="-180304"/>
            <a:ext cx="9544312" cy="875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dirty="0" smtClean="0">
                <a:solidFill>
                  <a:schemeClr val="tx1"/>
                </a:solidFill>
                <a:latin typeface="Bookman Old Style" panose="02050604050505020204" pitchFamily="18" charset="0"/>
              </a:rPr>
              <a:t>Contesto</a:t>
            </a:r>
            <a:r>
              <a:rPr lang="it-IT" sz="3600" b="1" dirty="0" smtClean="0">
                <a:solidFill>
                  <a:schemeClr val="tx1"/>
                </a:solidFill>
                <a:latin typeface="Bookman Old Style" panose="02050604050505020204" pitchFamily="18" charset="0"/>
              </a:rPr>
              <a:t> </a:t>
            </a:r>
            <a:r>
              <a:rPr lang="it-IT" sz="3600" dirty="0" smtClean="0">
                <a:solidFill>
                  <a:schemeClr val="tx1"/>
                </a:solidFill>
                <a:latin typeface="Bookman Old Style" panose="02050604050505020204" pitchFamily="18" charset="0"/>
              </a:rPr>
              <a:t>storico</a:t>
            </a:r>
            <a:endParaRPr lang="it-IT" sz="3600" dirty="0">
              <a:solidFill>
                <a:schemeClr val="tx1"/>
              </a:solidFill>
              <a:latin typeface="Bookman Old Style" panose="02050604050505020204" pitchFamily="18" charset="0"/>
            </a:endParaRPr>
          </a:p>
        </p:txBody>
      </p:sp>
      <p:sp>
        <p:nvSpPr>
          <p:cNvPr id="4" name="Rettangolo 3"/>
          <p:cNvSpPr/>
          <p:nvPr/>
        </p:nvSpPr>
        <p:spPr>
          <a:xfrm>
            <a:off x="448574" y="599207"/>
            <a:ext cx="11553568" cy="61649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solidFill>
                  <a:schemeClr val="tx1"/>
                </a:solidFill>
                <a:latin typeface="Bookman Old Style" panose="02050604050505020204" pitchFamily="18" charset="0"/>
              </a:rPr>
              <a:t>24 maggio 1915: i soldati di leva erano esaltati all’idea di partire per una “guerra lampo” e di tornare vittoriosi entro il Natale. Il patriottismo si era diffuso, infatti partecipare alla guerra e fare il militare era un orgoglio.</a:t>
            </a:r>
          </a:p>
          <a:p>
            <a:pPr algn="just"/>
            <a:r>
              <a:rPr lang="it-IT" sz="2000" dirty="0">
                <a:solidFill>
                  <a:schemeClr val="tx1"/>
                </a:solidFill>
                <a:latin typeface="Bookman Old Style" panose="02050604050505020204" pitchFamily="18" charset="0"/>
              </a:rPr>
              <a:t>Le donne, ormai sole nel paese, si ritrovarono a dover lavorare nei campi e nelle fabbriche per sfamare  la famiglia e i figli. Sul fronte, tra il freddo e la neve, si combatteva contro l’ Austria  per ottenere Trento e Trieste.  </a:t>
            </a:r>
          </a:p>
          <a:p>
            <a:pPr algn="just"/>
            <a:r>
              <a:rPr lang="it-IT" sz="2000" dirty="0">
                <a:solidFill>
                  <a:schemeClr val="tx1"/>
                </a:solidFill>
                <a:latin typeface="Bookman Old Style" panose="02050604050505020204" pitchFamily="18" charset="0"/>
              </a:rPr>
              <a:t>Sulle Alpi, con pale e picconi, si scavavano profondi tunnel nella neve, i cosiddetti camminamenti.</a:t>
            </a:r>
          </a:p>
          <a:p>
            <a:pPr algn="just"/>
            <a:r>
              <a:rPr lang="it-IT" sz="2000" dirty="0">
                <a:solidFill>
                  <a:schemeClr val="tx1"/>
                </a:solidFill>
                <a:latin typeface="Bookman Old Style" panose="02050604050505020204" pitchFamily="18" charset="0"/>
              </a:rPr>
              <a:t>Essi servivano per spostarsi verso le trincee senza essere colpiti e per raggiungere i depositi delle armi che erano molto lontani. A svolgere questo compito erano alcuni soldati che erano anche incaricati di portare armi molto pesanti; ad esempio gli obici, armi simili a cannoni ma un po’ più piccoli,  che non erano dritti e puntavano verso le trincee, col diametro delle ruote di circa 80-90 cm.  </a:t>
            </a:r>
          </a:p>
          <a:p>
            <a:pPr algn="just"/>
            <a:r>
              <a:rPr lang="it-IT" sz="2000" dirty="0">
                <a:solidFill>
                  <a:schemeClr val="tx1"/>
                </a:solidFill>
                <a:latin typeface="Bookman Old Style" panose="02050604050505020204" pitchFamily="18" charset="0"/>
              </a:rPr>
              <a:t>Diventava inoltre sempre più difficile adattarsi alla vita in trincea  dove bisognava sciogliere la neve per lavarsi o cucinare; infatti quando nevicava si rischiava di non mangiare per giorni.</a:t>
            </a:r>
          </a:p>
          <a:p>
            <a:pPr algn="just"/>
            <a:r>
              <a:rPr lang="it-IT" sz="2000" dirty="0">
                <a:solidFill>
                  <a:schemeClr val="tx1"/>
                </a:solidFill>
                <a:latin typeface="Bookman Old Style" panose="02050604050505020204" pitchFamily="18" charset="0"/>
              </a:rPr>
              <a:t>Di notte, quando bisognava dormire, il “</a:t>
            </a:r>
            <a:r>
              <a:rPr lang="it-IT" sz="2000" dirty="0" err="1">
                <a:solidFill>
                  <a:schemeClr val="tx1"/>
                </a:solidFill>
                <a:latin typeface="Bookman Old Style" panose="02050604050505020204" pitchFamily="18" charset="0"/>
              </a:rPr>
              <a:t>Militone</a:t>
            </a:r>
            <a:r>
              <a:rPr lang="it-IT" sz="2000" dirty="0">
                <a:solidFill>
                  <a:schemeClr val="tx1"/>
                </a:solidFill>
                <a:latin typeface="Bookman Old Style" panose="02050604050505020204" pitchFamily="18" charset="0"/>
              </a:rPr>
              <a:t>”, ossia la guardia, accendeva diversi fiammiferi fingendo che i soldati svegli fossero tanti così l’avversario </a:t>
            </a:r>
            <a:r>
              <a:rPr lang="it-IT" sz="2000" dirty="0" smtClean="0">
                <a:solidFill>
                  <a:schemeClr val="tx1"/>
                </a:solidFill>
                <a:latin typeface="Bookman Old Style" panose="02050604050505020204" pitchFamily="18" charset="0"/>
              </a:rPr>
              <a:t>non avrebbe attaccato.</a:t>
            </a:r>
            <a:endParaRPr lang="it-IT" sz="2000" dirty="0">
              <a:solidFill>
                <a:schemeClr val="tx1"/>
              </a:solidFill>
              <a:latin typeface="Bookman Old Style" panose="02050604050505020204" pitchFamily="18" charset="0"/>
            </a:endParaRPr>
          </a:p>
          <a:p>
            <a:pPr algn="just"/>
            <a:r>
              <a:rPr lang="it-IT" sz="2000" dirty="0">
                <a:solidFill>
                  <a:schemeClr val="tx1"/>
                </a:solidFill>
                <a:latin typeface="Bookman Old Style" panose="02050604050505020204" pitchFamily="18" charset="0"/>
              </a:rPr>
              <a:t>Faceva tanto freddo ma purtroppo non si poteva accendere il fuoco, altrimenti si sarebbe visto il fumo e avrebbero fatto saltare la copertura</a:t>
            </a:r>
            <a:r>
              <a:rPr lang="it-IT" sz="2000" dirty="0" smtClean="0">
                <a:solidFill>
                  <a:schemeClr val="tx1"/>
                </a:solidFill>
                <a:latin typeface="Bookman Old Style" panose="02050604050505020204" pitchFamily="18" charset="0"/>
              </a:rPr>
              <a:t>.</a:t>
            </a:r>
            <a:endParaRPr lang="it-IT" sz="20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xmlns="" val="943244094"/>
      </p:ext>
    </p:extLst>
  </p:cSld>
  <p:clrMapOvr>
    <a:masterClrMapping/>
  </p:clrMapOvr>
  <mc:AlternateContent xmlns:mc="http://schemas.openxmlformats.org/markup-compatibility/2006">
    <mc:Choice xmlns:p14="http://schemas.microsoft.com/office/powerpoint/2010/main" xmlns="" Requires="p14">
      <p:transition spd="slow" p14:dur="3000">
        <p14:shred pattern="rectang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ttangolo 3"/>
          <p:cNvSpPr/>
          <p:nvPr/>
        </p:nvSpPr>
        <p:spPr>
          <a:xfrm>
            <a:off x="127732" y="745959"/>
            <a:ext cx="11871763" cy="571900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solidFill>
                  <a:schemeClr val="tx1"/>
                </a:solidFill>
                <a:latin typeface="Bookman Old Style" panose="02050604050505020204" pitchFamily="18" charset="0"/>
              </a:rPr>
              <a:t>I soldati che avevano il compito di assaltare alla baionetta  venivano imbottiti di grappa in modo tale da non rendersi conto di dover andare incontro, a testa alta, alla morte quasi certa. </a:t>
            </a:r>
          </a:p>
          <a:p>
            <a:pPr algn="just"/>
            <a:r>
              <a:rPr lang="it-IT" sz="2000" dirty="0">
                <a:solidFill>
                  <a:schemeClr val="tx1"/>
                </a:solidFill>
                <a:latin typeface="Bookman Old Style" panose="02050604050505020204" pitchFamily="18" charset="0"/>
              </a:rPr>
              <a:t>Rimanere feriti o ammalarsi non era una bella esperienza: infatti , in trincea, si diffondevano molte malattie tra cui il tifo, la malaria, il tetano e i pidocchi. I feriti venivano  trasportati su carrette su strade piene di buche fino agli ospedali da campo che consistevano in tende costituite da reparti in cui i medici ruotavano passando da un intervento all’altro. Oltre alle malattie fisiche si era diffusa una malattia psichica : lo stato di shock. Chi ne era colpito era completamente sordo agli ordini e addirittura a volte paralizzato. </a:t>
            </a:r>
          </a:p>
          <a:p>
            <a:pPr algn="just"/>
            <a:r>
              <a:rPr lang="it-IT" sz="2000" dirty="0">
                <a:solidFill>
                  <a:schemeClr val="tx1"/>
                </a:solidFill>
                <a:latin typeface="Bookman Old Style" panose="02050604050505020204" pitchFamily="18" charset="0"/>
              </a:rPr>
              <a:t> I militari mangiavano da una gavetta; essa consisteva in una ciotola portatile di metallo formata da tre scomparti che contenevano del brodo caldo, dell’acqua e del pane secco . </a:t>
            </a:r>
          </a:p>
          <a:p>
            <a:pPr algn="just"/>
            <a:r>
              <a:rPr lang="it-IT" sz="2000" dirty="0">
                <a:solidFill>
                  <a:schemeClr val="tx1"/>
                </a:solidFill>
                <a:latin typeface="Bookman Old Style" panose="02050604050505020204" pitchFamily="18" charset="0"/>
              </a:rPr>
              <a:t>Ormai la morte era all’ordine del giorno, e non morire entro sera era considerato un miracolo.</a:t>
            </a:r>
          </a:p>
          <a:p>
            <a:pPr algn="just"/>
            <a:r>
              <a:rPr lang="it-IT" sz="2000" dirty="0">
                <a:solidFill>
                  <a:schemeClr val="tx1"/>
                </a:solidFill>
                <a:latin typeface="Bookman Old Style" panose="02050604050505020204" pitchFamily="18" charset="0"/>
              </a:rPr>
              <a:t>Intanto le famiglie a casa vivevano in una condizione di povertà e miseria: si mangiavano polenta e patate, e i più fortunati, che avevano la mucca nella stalla, potevano godere di un po’ di latte fresco.</a:t>
            </a:r>
          </a:p>
          <a:p>
            <a:pPr algn="just"/>
            <a:r>
              <a:rPr lang="it-IT" sz="2000" dirty="0">
                <a:solidFill>
                  <a:schemeClr val="tx1"/>
                </a:solidFill>
                <a:latin typeface="Bookman Old Style" panose="02050604050505020204" pitchFamily="18" charset="0"/>
              </a:rPr>
              <a:t>Gli uomini che rimanevano a casa erano pochi ed erano gli ultimi dei tanti fratelli; essi lavoravano  la terra e accudivano le poche bestie che sopravvivevano alla miseria. </a:t>
            </a:r>
          </a:p>
          <a:p>
            <a:pPr algn="just"/>
            <a:endParaRPr lang="it-IT" sz="2000" dirty="0">
              <a:solidFill>
                <a:schemeClr val="tx1"/>
              </a:solidFill>
              <a:latin typeface="Bookman Old Style" panose="02050604050505020204" pitchFamily="18" charset="0"/>
            </a:endParaRPr>
          </a:p>
          <a:p>
            <a:endParaRPr lang="it-IT" sz="20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xmlns="" val="3078261532"/>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7" name="Rectangle 6">
            <a:hlinkClick r:id="rId4" action="ppaction://hlinksldjump"/>
          </p:cNvPr>
          <p:cNvSpPr/>
          <p:nvPr/>
        </p:nvSpPr>
        <p:spPr>
          <a:xfrm>
            <a:off x="4288653" y="1461753"/>
            <a:ext cx="3657600" cy="2279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solidFill>
                  <a:schemeClr val="tx1"/>
                </a:solidFill>
                <a:latin typeface="Bookman Old Style" panose="02050604050505020204" pitchFamily="18" charset="0"/>
              </a:rPr>
              <a:t>Monumento ai caduti</a:t>
            </a:r>
            <a:endParaRPr lang="it-IT" sz="4000" dirty="0">
              <a:solidFill>
                <a:schemeClr val="tx1"/>
              </a:solidFill>
              <a:latin typeface="Bookman Old Style" panose="02050604050505020204" pitchFamily="18" charset="0"/>
            </a:endParaRPr>
          </a:p>
        </p:txBody>
      </p:sp>
      <p:sp>
        <p:nvSpPr>
          <p:cNvPr id="3" name="Rectangle 2">
            <a:hlinkClick r:id="rId5" action="ppaction://hlinksldjump"/>
          </p:cNvPr>
          <p:cNvSpPr/>
          <p:nvPr/>
        </p:nvSpPr>
        <p:spPr>
          <a:xfrm>
            <a:off x="-360620" y="1779622"/>
            <a:ext cx="4649273" cy="2112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solidFill>
                  <a:schemeClr val="bg1"/>
                </a:solidFill>
                <a:latin typeface="Bookman Old Style" panose="02050604050505020204" pitchFamily="18" charset="0"/>
              </a:rPr>
              <a:t>I nostri reduci</a:t>
            </a:r>
            <a:endParaRPr lang="it-IT" sz="4000" dirty="0">
              <a:solidFill>
                <a:schemeClr val="bg1"/>
              </a:solidFill>
              <a:latin typeface="Bookman Old Style" panose="02050604050505020204" pitchFamily="18" charset="0"/>
            </a:endParaRPr>
          </a:p>
        </p:txBody>
      </p:sp>
      <p:sp>
        <p:nvSpPr>
          <p:cNvPr id="8" name="Rectangle 7">
            <a:hlinkClick r:id="rId6" action="ppaction://hlinksldjump"/>
          </p:cNvPr>
          <p:cNvSpPr/>
          <p:nvPr/>
        </p:nvSpPr>
        <p:spPr>
          <a:xfrm>
            <a:off x="8422783" y="1844015"/>
            <a:ext cx="3764202" cy="1983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latin typeface="Bookman Old Style" panose="02050604050505020204" pitchFamily="18" charset="0"/>
              </a:rPr>
              <a:t>I nostri caduti</a:t>
            </a:r>
            <a:endParaRPr lang="it-IT" sz="4000" dirty="0">
              <a:latin typeface="Bookman Old Style" panose="02050604050505020204" pitchFamily="18" charset="0"/>
            </a:endParaRPr>
          </a:p>
        </p:txBody>
      </p:sp>
      <p:pic>
        <p:nvPicPr>
          <p:cNvPr id="2" name="Immagine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5400000">
            <a:off x="3487823" y="1356523"/>
            <a:ext cx="5259260" cy="2958334"/>
          </a:xfrm>
          <a:prstGeom prst="rect">
            <a:avLst/>
          </a:prstGeom>
        </p:spPr>
      </p:pic>
      <p:sp>
        <p:nvSpPr>
          <p:cNvPr id="4" name="Rettangolo 3"/>
          <p:cNvSpPr/>
          <p:nvPr/>
        </p:nvSpPr>
        <p:spPr>
          <a:xfrm>
            <a:off x="321972" y="3593206"/>
            <a:ext cx="3451538" cy="1107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2" descr="http://image.spreadshirtmedia.com/image-server/v1/designs/12884445,width=280,height=280?mediaType=pn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93343" y="4144848"/>
            <a:ext cx="2667000" cy="26670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Fumetto 2 9"/>
          <p:cNvSpPr/>
          <p:nvPr/>
        </p:nvSpPr>
        <p:spPr>
          <a:xfrm>
            <a:off x="1539201" y="5135133"/>
            <a:ext cx="2936546" cy="929149"/>
          </a:xfrm>
          <a:prstGeom prst="wedgeRoundRectCallout">
            <a:avLst>
              <a:gd name="adj1" fmla="val -61785"/>
              <a:gd name="adj2" fmla="val -4226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Cliccare sui nomi per </a:t>
            </a:r>
            <a:r>
              <a:rPr lang="it-IT" dirty="0" smtClean="0">
                <a:solidFill>
                  <a:schemeClr val="tx1"/>
                </a:solidFill>
              </a:rPr>
              <a:t>aprire il collegamento ipertestuale</a:t>
            </a:r>
            <a:endParaRPr lang="it-IT" dirty="0"/>
          </a:p>
        </p:txBody>
      </p:sp>
      <p:sp>
        <p:nvSpPr>
          <p:cNvPr id="5" name="Rettangolo 4">
            <a:hlinkClick r:id="rId9" action="ppaction://hlinksldjump"/>
          </p:cNvPr>
          <p:cNvSpPr/>
          <p:nvPr/>
        </p:nvSpPr>
        <p:spPr>
          <a:xfrm>
            <a:off x="8422784" y="4240382"/>
            <a:ext cx="3516678" cy="2105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latin typeface="Bookman Old Style" panose="02050604050505020204" pitchFamily="18" charset="0"/>
              </a:rPr>
              <a:t>Materiale utilizzato dai soldati</a:t>
            </a:r>
            <a:endParaRPr lang="it-IT" sz="4000" dirty="0">
              <a:latin typeface="Bookman Old Style" panose="02050604050505020204" pitchFamily="18" charset="0"/>
            </a:endParaRPr>
          </a:p>
        </p:txBody>
      </p:sp>
    </p:spTree>
    <p:extLst>
      <p:ext uri="{BB962C8B-B14F-4D97-AF65-F5344CB8AC3E}">
        <p14:creationId xmlns:p14="http://schemas.microsoft.com/office/powerpoint/2010/main" xmlns="" val="35721672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91667E-6 1.85185E-6 L 0.00039 0.51759 " pathEditMode="relative" rAng="0" ptsTypes="AA">
                                      <p:cBhvr>
                                        <p:cTn id="6" dur="2000" fill="hold"/>
                                        <p:tgtEl>
                                          <p:spTgt spid="7"/>
                                        </p:tgtEl>
                                        <p:attrNameLst>
                                          <p:attrName>ppt_x</p:attrName>
                                          <p:attrName>ppt_y</p:attrName>
                                        </p:attrNameLst>
                                      </p:cBhvr>
                                      <p:rCtr x="13" y="25880"/>
                                    </p:animMotion>
                                  </p:childTnLst>
                                </p:cTn>
                              </p:par>
                              <p:par>
                                <p:cTn id="7" presetID="15"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 calcmode="lin" valueType="num">
                                      <p:cBhvr>
                                        <p:cTn id="1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1">
            <a:hlinkClick r:id="rId4" action="ppaction://hlinksldjump"/>
          </p:cNvPr>
          <p:cNvSpPr/>
          <p:nvPr/>
        </p:nvSpPr>
        <p:spPr>
          <a:xfrm>
            <a:off x="2962141" y="141667"/>
            <a:ext cx="6181859" cy="140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smtClean="0">
                <a:solidFill>
                  <a:schemeClr val="tx1"/>
                </a:solidFill>
                <a:latin typeface="Bookman Old Style" panose="02050604050505020204" pitchFamily="18" charset="0"/>
              </a:rPr>
              <a:t>Monumento ai caduti</a:t>
            </a:r>
            <a:endParaRPr lang="it-IT" sz="4000" dirty="0">
              <a:solidFill>
                <a:schemeClr val="tx1"/>
              </a:solidFill>
              <a:latin typeface="Bookman Old Style" panose="02050604050505020204" pitchFamily="18" charset="0"/>
            </a:endParaRPr>
          </a:p>
        </p:txBody>
      </p:sp>
      <p:sp>
        <p:nvSpPr>
          <p:cNvPr id="3" name="Rettangolo 2"/>
          <p:cNvSpPr/>
          <p:nvPr/>
        </p:nvSpPr>
        <p:spPr>
          <a:xfrm>
            <a:off x="551430" y="1571047"/>
            <a:ext cx="11003280" cy="48986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dirty="0">
                <a:solidFill>
                  <a:schemeClr val="tx1"/>
                </a:solidFill>
                <a:latin typeface="Bookman Old Style" panose="02050604050505020204" pitchFamily="18" charset="0"/>
              </a:rPr>
              <a:t>Inizialmente a Ronco Briantino non era presente un vero  e proprio Monumento ai Caduti, ma era stato dato questo titolo alla vecchia scuola elementare, oggi sede della Rosa Blu, una cooperativa sociale che opera nell’ambito della disabilità.</a:t>
            </a:r>
          </a:p>
          <a:p>
            <a:pPr algn="just"/>
            <a:r>
              <a:rPr lang="it-IT" sz="2000" dirty="0" smtClean="0">
                <a:solidFill>
                  <a:schemeClr val="tx1"/>
                </a:solidFill>
                <a:latin typeface="Bookman Old Style" panose="02050604050505020204" pitchFamily="18" charset="0"/>
              </a:rPr>
              <a:t>Nel </a:t>
            </a:r>
            <a:r>
              <a:rPr lang="it-IT" sz="2000" dirty="0">
                <a:solidFill>
                  <a:schemeClr val="tx1"/>
                </a:solidFill>
                <a:latin typeface="Bookman Old Style" panose="02050604050505020204" pitchFamily="18" charset="0"/>
              </a:rPr>
              <a:t>1978, grazie alle tante donazioni dei cittadini ronchesi, venne autorizzata dall’Amministrazione Comunale la costruzione  del monumento, in collaborazione con l’ Associazione Combattenti e Reduci: una statua in consistente lamiera di rame, costata 5.500.000 lire, realizzata dallo scultore Natale Fazio.</a:t>
            </a:r>
          </a:p>
          <a:p>
            <a:pPr algn="just"/>
            <a:r>
              <a:rPr lang="it-IT" sz="2000" dirty="0">
                <a:solidFill>
                  <a:schemeClr val="tx1"/>
                </a:solidFill>
                <a:latin typeface="Bookman Old Style" panose="02050604050505020204" pitchFamily="18" charset="0"/>
              </a:rPr>
              <a:t>Il 29 ottobre 1979, finalmente, venne inaugurata l’opera, alla presenza di militari, sezioni combattentistiche e di ex-internati nei campi di concentramento. </a:t>
            </a:r>
          </a:p>
          <a:p>
            <a:pPr algn="just"/>
            <a:r>
              <a:rPr lang="it-IT" sz="2000" dirty="0">
                <a:solidFill>
                  <a:schemeClr val="tx1"/>
                </a:solidFill>
                <a:latin typeface="Bookman Old Style" panose="02050604050505020204" pitchFamily="18" charset="0"/>
              </a:rPr>
              <a:t>Il monumento esprime, nel suo insieme, un gesto liberatorio: la fiaccola testimonia la sensazione della certezza ottenuta con sacrificio, le colombe che si aprono al volo indicano il messaggio di pace e libertà da diffondere.</a:t>
            </a:r>
          </a:p>
          <a:p>
            <a:pPr algn="just"/>
            <a:r>
              <a:rPr lang="it-IT" sz="2000" dirty="0">
                <a:solidFill>
                  <a:schemeClr val="tx1"/>
                </a:solidFill>
                <a:latin typeface="Bookman Old Style" panose="02050604050505020204" pitchFamily="18" charset="0"/>
              </a:rPr>
              <a:t>L’opera si propone di trasmettere alle generazioni future che “il sacrificio della vita per un ideale vero riesce sempre a promuovere un domani migliore, realizzando la pace”.</a:t>
            </a:r>
          </a:p>
        </p:txBody>
      </p:sp>
      <p:sp>
        <p:nvSpPr>
          <p:cNvPr id="4" name="Freccia a destra 3">
            <a:hlinkClick r:id="rId5" action="ppaction://hlinksldjump"/>
          </p:cNvPr>
          <p:cNvSpPr/>
          <p:nvPr/>
        </p:nvSpPr>
        <p:spPr>
          <a:xfrm>
            <a:off x="9144000" y="446712"/>
            <a:ext cx="2669060" cy="793705"/>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latin typeface="Bookman Old Style" panose="02050604050505020204" pitchFamily="18" charset="0"/>
              </a:rPr>
              <a:t>SEGUE</a:t>
            </a:r>
            <a:endParaRPr lang="it-IT" dirty="0">
              <a:latin typeface="Bookman Old Style" panose="02050604050505020204" pitchFamily="18" charset="0"/>
            </a:endParaRPr>
          </a:p>
        </p:txBody>
      </p:sp>
    </p:spTree>
    <p:extLst>
      <p:ext uri="{BB962C8B-B14F-4D97-AF65-F5344CB8AC3E}">
        <p14:creationId xmlns:p14="http://schemas.microsoft.com/office/powerpoint/2010/main" xmlns="" val="34749390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advClick="0">
        <p15:prstTrans prst="origami"/>
      </p:transition>
    </mc:Choice>
    <mc:Fallback>
      <p:transition spd="slow" advClick="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Il milite non più ignoto"/>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842</TotalTime>
  <Words>2439</Words>
  <Application>Microsoft Office PowerPoint</Application>
  <PresentationFormat>Personalizzato</PresentationFormat>
  <Paragraphs>337</Paragraphs>
  <Slides>29</Slides>
  <Notes>29</Notes>
  <HiddenSlides>20</HiddenSlides>
  <MMClips>3</MMClips>
  <ScaleCrop>false</ScaleCrop>
  <HeadingPairs>
    <vt:vector size="4" baseType="variant">
      <vt:variant>
        <vt:lpstr>Tema</vt:lpstr>
      </vt:variant>
      <vt:variant>
        <vt:i4>1</vt:i4>
      </vt:variant>
      <vt:variant>
        <vt:lpstr>Titoli diapositive</vt:lpstr>
      </vt:variant>
      <vt:variant>
        <vt:i4>29</vt:i4>
      </vt:variant>
    </vt:vector>
  </HeadingPairs>
  <TitlesOfParts>
    <vt:vector size="30" baseType="lpstr">
      <vt:lpstr>Tema di Office</vt:lpstr>
      <vt:lpstr>Il milite non più ignoto</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milite non più ignoto</dc:title>
  <dc:creator>Admin</dc:creator>
  <cp:lastModifiedBy>Carla Meroni</cp:lastModifiedBy>
  <cp:revision>93</cp:revision>
  <dcterms:created xsi:type="dcterms:W3CDTF">2016-02-09T10:26:51Z</dcterms:created>
  <dcterms:modified xsi:type="dcterms:W3CDTF">2016-04-24T08:12:54Z</dcterms:modified>
</cp:coreProperties>
</file>