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65" r:id="rId6"/>
    <p:sldId id="263" r:id="rId7"/>
    <p:sldId id="264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16/05/2019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16/05/2019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16/05/2019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16/05/2019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16/05/2019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16/05/2019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16/05/2019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16/05/2019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16/05/2019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16/05/2019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16/05/2019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16/05/2019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79512" y="5877272"/>
            <a:ext cx="8784976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Goya" pitchFamily="2" charset="0"/>
                <a:cs typeface="Arial" pitchFamily="34" charset="0"/>
              </a:rPr>
              <a:t>CENTRO RICREATIVO ESTIVO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Goya" pitchFamily="2" charset="0"/>
                <a:cs typeface="Arial" pitchFamily="34" charset="0"/>
              </a:rPr>
              <a:t>PER BAMBINI</a:t>
            </a:r>
            <a:r>
              <a:rPr kumimoji="0" lang="it-IT" altLang="it-IT" sz="2000" b="0" i="0" u="none" strike="noStrike" cap="none" normalizeH="0" dirty="0" smtClean="0">
                <a:ln>
                  <a:noFill/>
                </a:ln>
                <a:solidFill>
                  <a:srgbClr val="C288BB"/>
                </a:solidFill>
                <a:effectLst/>
                <a:latin typeface="Goya" pitchFamily="2" charset="0"/>
                <a:cs typeface="Arial" pitchFamily="34" charset="0"/>
              </a:rPr>
              <a:t> </a:t>
            </a:r>
            <a:r>
              <a:rPr kumimoji="0" lang="it-IT" altLang="it-IT" sz="2000" b="0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Goya" pitchFamily="2" charset="0"/>
                <a:cs typeface="Arial" pitchFamily="34" charset="0"/>
              </a:rPr>
              <a:t>DAI 3 AI 14 ANNI</a:t>
            </a:r>
            <a:endParaRPr kumimoji="0" lang="it-IT" altLang="it-IT" sz="2000" b="1" i="0" u="none" strike="noStrike" cap="none" normalizeH="0" baseline="0" dirty="0" smtClean="0">
              <a:ln>
                <a:noFill/>
              </a:ln>
              <a:solidFill>
                <a:srgbClr val="C288BB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400" b="1" i="0" u="none" strike="noStrike" cap="none" normalizeH="0" baseline="0" dirty="0" smtClean="0">
              <a:ln>
                <a:noFill/>
              </a:ln>
              <a:solidFill>
                <a:srgbClr val="C288BB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400" b="1" i="0" u="none" strike="noStrike" cap="none" normalizeH="0" baseline="0" dirty="0" smtClean="0">
              <a:ln>
                <a:noFill/>
              </a:ln>
              <a:solidFill>
                <a:srgbClr val="C288BB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400" b="1" dirty="0">
              <a:solidFill>
                <a:srgbClr val="C288BB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400" b="1" i="0" u="none" strike="noStrike" cap="none" normalizeH="0" baseline="0" dirty="0" smtClean="0">
              <a:ln>
                <a:noFill/>
              </a:ln>
              <a:solidFill>
                <a:srgbClr val="C288BB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400" b="1" dirty="0">
              <a:solidFill>
                <a:srgbClr val="C288BB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34670"/>
            <a:ext cx="100012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4E7ED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10" r="23810"/>
          <a:stretch>
            <a:fillRect/>
          </a:stretch>
        </p:blipFill>
        <p:spPr bwMode="auto">
          <a:xfrm>
            <a:off x="7425605" y="242474"/>
            <a:ext cx="773510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4E7ED"/>
                  </a:outerShdw>
                </a:effectLst>
              </a14:hiddenEffects>
            </a:ext>
          </a:extLst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195736" y="295602"/>
            <a:ext cx="4968552" cy="889000"/>
          </a:xfrm>
          <a:prstGeom prst="rect">
            <a:avLst/>
          </a:prstGeom>
          <a:solidFill>
            <a:srgbClr val="C288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4E7ED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Goya" pitchFamily="2" charset="0"/>
                <a:cs typeface="Arial" pitchFamily="34" charset="0"/>
              </a:rPr>
              <a:t>Comune di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Goya" pitchFamily="2" charset="0"/>
                <a:cs typeface="Arial" pitchFamily="34" charset="0"/>
              </a:rPr>
              <a:t>RONCO BRIANTINO</a:t>
            </a:r>
            <a:endParaRPr kumimoji="0" lang="it-IT" alt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2515980" y="1412776"/>
            <a:ext cx="4320480" cy="4176464"/>
            <a:chOff x="108339848" y="106954865"/>
            <a:chExt cx="3574466" cy="3574466"/>
          </a:xfrm>
        </p:grpSpPr>
        <p:pic>
          <p:nvPicPr>
            <p:cNvPr id="7" name="Picture 6" descr="logo CRE paso 201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339848" y="106954865"/>
              <a:ext cx="3574466" cy="3574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4E7ED"/>
                    </a:outerShdw>
                  </a:effectLst>
                </a14:hiddenEffects>
              </a:ext>
            </a:extLst>
          </p:spPr>
        </p:pic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10166912" y="107409082"/>
              <a:ext cx="424282" cy="175564"/>
            </a:xfrm>
            <a:prstGeom prst="rect">
              <a:avLst/>
            </a:prstGeom>
            <a:solidFill>
              <a:srgbClr val="F7BA1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4E7ED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63978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506724" y="1556792"/>
            <a:ext cx="4097724" cy="1936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b="0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Calibri" pitchFamily="34" charset="0"/>
                <a:cs typeface="Arial" pitchFamily="34" charset="0"/>
              </a:rPr>
              <a:t>Conosceremo insieme scienziati e artisti che hanno fatto la storia: Archimede, Leonardo da Vinci, Michelangelo e tanti altri!!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b="0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Calibri" pitchFamily="34" charset="0"/>
                <a:cs typeface="Arial" pitchFamily="34" charset="0"/>
              </a:rPr>
              <a:t>Proveremo a ripetere i loro esperimenti e le loro opere d’arte…</a:t>
            </a:r>
            <a:endParaRPr kumimoji="0" lang="it-IT" altLang="it-IT" b="0" i="0" u="none" strike="noStrike" cap="none" normalizeH="0" baseline="0" dirty="0" smtClean="0">
              <a:ln>
                <a:noFill/>
              </a:ln>
              <a:solidFill>
                <a:srgbClr val="C288BB"/>
              </a:solidFill>
              <a:effectLst/>
              <a:latin typeface="Goya" pitchFamily="2" charset="0"/>
              <a:cs typeface="Arial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506724" y="3429000"/>
            <a:ext cx="4457764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600" b="0" i="0" u="none" strike="noStrike" cap="none" normalizeH="0" baseline="0" dirty="0" smtClean="0">
              <a:ln>
                <a:noFill/>
              </a:ln>
              <a:solidFill>
                <a:srgbClr val="C288BB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dirty="0">
                <a:solidFill>
                  <a:srgbClr val="C288BB"/>
                </a:solidFill>
                <a:latin typeface="Calibri" pitchFamily="34" charset="0"/>
                <a:cs typeface="Arial" pitchFamily="34" charset="0"/>
              </a:rPr>
              <a:t>Ci </a:t>
            </a:r>
            <a:r>
              <a:rPr lang="it-IT" altLang="it-IT" dirty="0" smtClean="0">
                <a:solidFill>
                  <a:srgbClr val="C288BB"/>
                </a:solidFill>
                <a:latin typeface="Calibri" pitchFamily="34" charset="0"/>
                <a:cs typeface="Arial" pitchFamily="34" charset="0"/>
              </a:rPr>
              <a:t>saranno: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dirty="0">
              <a:solidFill>
                <a:srgbClr val="C288BB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b="1" dirty="0">
                <a:solidFill>
                  <a:srgbClr val="C288BB"/>
                </a:solidFill>
                <a:latin typeface="Calibri" pitchFamily="34" charset="0"/>
                <a:cs typeface="Arial" pitchFamily="34" charset="0"/>
              </a:rPr>
              <a:t>LABORATORI TEMATICI </a:t>
            </a:r>
            <a:r>
              <a:rPr lang="it-IT" altLang="it-IT" dirty="0" smtClean="0">
                <a:solidFill>
                  <a:srgbClr val="C288BB"/>
                </a:solidFill>
                <a:latin typeface="Calibri" pitchFamily="34" charset="0"/>
                <a:cs typeface="Arial" pitchFamily="34" charset="0"/>
              </a:rPr>
              <a:t>alla </a:t>
            </a:r>
            <a:r>
              <a:rPr lang="it-IT" altLang="it-IT" dirty="0">
                <a:solidFill>
                  <a:srgbClr val="C288BB"/>
                </a:solidFill>
                <a:latin typeface="Calibri" pitchFamily="34" charset="0"/>
                <a:cs typeface="Arial" pitchFamily="34" charset="0"/>
              </a:rPr>
              <a:t>scoperta dei grandi personaggi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dirty="0">
              <a:solidFill>
                <a:srgbClr val="C288BB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b="1" dirty="0">
                <a:solidFill>
                  <a:srgbClr val="C288BB"/>
                </a:solidFill>
                <a:latin typeface="Calibri" pitchFamily="34" charset="0"/>
                <a:cs typeface="Arial" pitchFamily="34" charset="0"/>
              </a:rPr>
              <a:t>ATELIER CREATIVI </a:t>
            </a:r>
            <a:r>
              <a:rPr lang="it-IT" altLang="it-IT" dirty="0" smtClean="0">
                <a:solidFill>
                  <a:srgbClr val="C288BB"/>
                </a:solidFill>
                <a:latin typeface="Calibri" pitchFamily="34" charset="0"/>
                <a:cs typeface="Arial" pitchFamily="34" charset="0"/>
              </a:rPr>
              <a:t>di </a:t>
            </a:r>
            <a:r>
              <a:rPr lang="it-IT" altLang="it-IT" dirty="0">
                <a:solidFill>
                  <a:srgbClr val="C288BB"/>
                </a:solidFill>
                <a:latin typeface="Calibri" pitchFamily="34" charset="0"/>
                <a:cs typeface="Arial" pitchFamily="34" charset="0"/>
              </a:rPr>
              <a:t>riciclo, musica, cucina, </a:t>
            </a:r>
            <a:r>
              <a:rPr lang="it-IT" altLang="it-IT" dirty="0" smtClean="0">
                <a:solidFill>
                  <a:srgbClr val="C288BB"/>
                </a:solidFill>
                <a:latin typeface="Calibri" pitchFamily="34" charset="0"/>
                <a:cs typeface="Arial" pitchFamily="34" charset="0"/>
              </a:rPr>
              <a:t>pittura,…</a:t>
            </a:r>
            <a:endParaRPr lang="it-IT" altLang="it-IT" dirty="0">
              <a:solidFill>
                <a:srgbClr val="C288BB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dirty="0">
              <a:solidFill>
                <a:srgbClr val="C288BB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b="1" dirty="0">
                <a:solidFill>
                  <a:srgbClr val="C288BB"/>
                </a:solidFill>
                <a:latin typeface="Calibri" pitchFamily="34" charset="0"/>
                <a:cs typeface="Arial" pitchFamily="34" charset="0"/>
              </a:rPr>
              <a:t>GIOCHI A </a:t>
            </a:r>
            <a:r>
              <a:rPr lang="it-IT" altLang="it-IT" b="1" dirty="0" smtClean="0">
                <a:solidFill>
                  <a:srgbClr val="C288BB"/>
                </a:solidFill>
                <a:latin typeface="Calibri" pitchFamily="34" charset="0"/>
                <a:cs typeface="Arial" pitchFamily="34" charset="0"/>
              </a:rPr>
              <a:t>SQUADRE, TORNEI, GIORNATE SPORTIVE, USCITE </a:t>
            </a:r>
            <a:r>
              <a:rPr lang="it-IT" altLang="it-IT" b="1" dirty="0">
                <a:solidFill>
                  <a:srgbClr val="C288BB"/>
                </a:solidFill>
                <a:latin typeface="Calibri" pitchFamily="34" charset="0"/>
                <a:cs typeface="Arial" pitchFamily="34" charset="0"/>
              </a:rPr>
              <a:t>SUL TERRITORIO</a:t>
            </a:r>
            <a:r>
              <a:rPr lang="it-IT" altLang="it-IT" b="1" dirty="0" smtClean="0">
                <a:solidFill>
                  <a:srgbClr val="C288BB"/>
                </a:solidFill>
                <a:latin typeface="Calibri" pitchFamily="34" charset="0"/>
                <a:cs typeface="Arial" pitchFamily="34" charset="0"/>
              </a:rPr>
              <a:t>…</a:t>
            </a:r>
            <a:endParaRPr lang="it-IT" altLang="it-IT" b="1" dirty="0">
              <a:solidFill>
                <a:srgbClr val="C288BB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dirty="0">
                <a:solidFill>
                  <a:srgbClr val="C288BB"/>
                </a:solidFill>
                <a:latin typeface="Calibri" pitchFamily="34" charset="0"/>
                <a:cs typeface="Arial" pitchFamily="34" charset="0"/>
              </a:rPr>
              <a:t>E TANTO ALTRO ANCORA!!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95536" y="428401"/>
            <a:ext cx="8208912" cy="984375"/>
          </a:xfrm>
          <a:prstGeom prst="rect">
            <a:avLst/>
          </a:prstGeom>
          <a:solidFill>
            <a:srgbClr val="C288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oya" pitchFamily="2" charset="0"/>
                <a:cs typeface="Arial" pitchFamily="34" charset="0"/>
              </a:rPr>
              <a:t>IL TEMA del centro: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400" dirty="0" err="1" smtClean="0">
                <a:solidFill>
                  <a:srgbClr val="FFFFFF"/>
                </a:solidFill>
                <a:latin typeface="Goya" pitchFamily="2" charset="0"/>
                <a:cs typeface="Arial" pitchFamily="34" charset="0"/>
              </a:rPr>
              <a:t>Cre</a:t>
            </a:r>
            <a:r>
              <a:rPr lang="it-IT" altLang="it-IT" sz="2400" dirty="0" smtClean="0">
                <a:solidFill>
                  <a:srgbClr val="FFFFFF"/>
                </a:solidFill>
                <a:latin typeface="Goya" pitchFamily="2" charset="0"/>
                <a:cs typeface="Arial" pitchFamily="34" charset="0"/>
              </a:rPr>
              <a:t> – art invenzioni e scoperte</a:t>
            </a:r>
            <a:endParaRPr kumimoji="0" lang="it-IT" alt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95536" y="1556792"/>
            <a:ext cx="3960440" cy="4324978"/>
            <a:chOff x="108339848" y="106954865"/>
            <a:chExt cx="3574466" cy="3574466"/>
          </a:xfrm>
        </p:grpSpPr>
        <p:pic>
          <p:nvPicPr>
            <p:cNvPr id="2051" name="Picture 3" descr="logo CRE paso 201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339848" y="106954865"/>
              <a:ext cx="3574466" cy="3574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4E7ED"/>
                    </a:outerShdw>
                  </a:effectLst>
                </a14:hiddenEffects>
              </a:ext>
            </a:extLst>
          </p:spPr>
        </p:pic>
        <p:sp>
          <p:nvSpPr>
            <p:cNvPr id="3" name="Rectangle 4"/>
            <p:cNvSpPr>
              <a:spLocks noChangeArrowheads="1"/>
            </p:cNvSpPr>
            <p:nvPr/>
          </p:nvSpPr>
          <p:spPr bwMode="auto">
            <a:xfrm>
              <a:off x="110166912" y="107409082"/>
              <a:ext cx="424282" cy="175564"/>
            </a:xfrm>
            <a:prstGeom prst="rect">
              <a:avLst/>
            </a:prstGeom>
            <a:solidFill>
              <a:srgbClr val="F7BA1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4E7ED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104799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31540" y="644216"/>
            <a:ext cx="3780420" cy="374650"/>
          </a:xfrm>
          <a:prstGeom prst="rect">
            <a:avLst/>
          </a:prstGeom>
          <a:solidFill>
            <a:srgbClr val="C288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oya" pitchFamily="2" charset="0"/>
                <a:cs typeface="Arial" pitchFamily="34" charset="0"/>
              </a:rPr>
              <a:t>QUANDO?</a:t>
            </a:r>
            <a:endParaRPr kumimoji="0" lang="it-IT" alt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23528" y="1412776"/>
            <a:ext cx="3888432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2200" dirty="0">
                <a:solidFill>
                  <a:srgbClr val="C288BB"/>
                </a:solidFill>
                <a:latin typeface="Goya" pitchFamily="2" charset="0"/>
                <a:cs typeface="Arial" pitchFamily="34" charset="0"/>
              </a:rPr>
              <a:t>DAL </a:t>
            </a:r>
            <a:r>
              <a:rPr lang="it-IT" altLang="it-IT" sz="2200" dirty="0" smtClean="0">
                <a:solidFill>
                  <a:srgbClr val="C288BB"/>
                </a:solidFill>
                <a:latin typeface="Goya" pitchFamily="2" charset="0"/>
                <a:cs typeface="Arial" pitchFamily="34" charset="0"/>
              </a:rPr>
              <a:t>1 luglio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2200" dirty="0" smtClean="0">
                <a:solidFill>
                  <a:srgbClr val="C288BB"/>
                </a:solidFill>
                <a:latin typeface="Goya" pitchFamily="2" charset="0"/>
                <a:cs typeface="Arial" pitchFamily="34" charset="0"/>
              </a:rPr>
              <a:t>al 30 agosto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altLang="it-IT" sz="2200" dirty="0" smtClean="0">
              <a:solidFill>
                <a:srgbClr val="C288BB"/>
              </a:solidFill>
              <a:latin typeface="Goya" pitchFamily="2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600" dirty="0" smtClean="0">
                <a:solidFill>
                  <a:srgbClr val="C288BB"/>
                </a:solidFill>
                <a:latin typeface="Goya" pitchFamily="2" charset="0"/>
                <a:cs typeface="Arial" pitchFamily="34" charset="0"/>
              </a:rPr>
              <a:t>(interruzione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600" dirty="0" smtClean="0">
                <a:solidFill>
                  <a:srgbClr val="C288BB"/>
                </a:solidFill>
                <a:latin typeface="Goya" pitchFamily="2" charset="0"/>
                <a:cs typeface="Arial" pitchFamily="34" charset="0"/>
              </a:rPr>
              <a:t>dal 12 al 16 agosto)</a:t>
            </a:r>
            <a:endParaRPr lang="it-IT" altLang="it-IT" sz="1600" dirty="0">
              <a:solidFill>
                <a:srgbClr val="C288BB"/>
              </a:solidFill>
              <a:latin typeface="Goya" pitchFamily="2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altLang="it-IT" sz="1200" dirty="0" smtClean="0">
              <a:solidFill>
                <a:srgbClr val="C288BB"/>
              </a:solidFill>
              <a:latin typeface="Goya" pitchFamily="2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altLang="it-IT" sz="1200" dirty="0">
              <a:solidFill>
                <a:srgbClr val="C288BB"/>
              </a:solidFill>
              <a:latin typeface="Goya" pitchFamily="2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altLang="it-IT" sz="1200" dirty="0" smtClean="0">
              <a:solidFill>
                <a:srgbClr val="C288BB"/>
              </a:solidFill>
              <a:latin typeface="Goya" pitchFamily="2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400" dirty="0" smtClean="0">
                <a:solidFill>
                  <a:srgbClr val="C288BB"/>
                </a:solidFill>
                <a:latin typeface="Goya" pitchFamily="2" charset="0"/>
                <a:cs typeface="Arial" pitchFamily="34" charset="0"/>
              </a:rPr>
              <a:t>FULL TIME: 8:30 - 16:30</a:t>
            </a:r>
            <a:endParaRPr lang="it-IT" altLang="it-IT" sz="1400" dirty="0">
              <a:solidFill>
                <a:srgbClr val="C288BB"/>
              </a:solidFill>
              <a:latin typeface="Goya" pitchFamily="2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altLang="it-IT" sz="1400" dirty="0" smtClean="0">
              <a:solidFill>
                <a:srgbClr val="C288BB"/>
              </a:solidFill>
              <a:latin typeface="Goya" pitchFamily="2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altLang="it-IT" sz="1400" dirty="0">
              <a:solidFill>
                <a:srgbClr val="C288BB"/>
              </a:solidFill>
              <a:latin typeface="Goya" pitchFamily="2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400" dirty="0" smtClean="0">
                <a:solidFill>
                  <a:srgbClr val="C288BB"/>
                </a:solidFill>
                <a:latin typeface="Goya" pitchFamily="2" charset="0"/>
                <a:cs typeface="Arial" pitchFamily="34" charset="0"/>
              </a:rPr>
              <a:t>PART TIME: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altLang="it-IT" sz="1000" dirty="0" smtClean="0">
              <a:solidFill>
                <a:srgbClr val="C288BB"/>
              </a:solidFill>
              <a:latin typeface="Goya" pitchFamily="2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400" dirty="0" smtClean="0">
                <a:solidFill>
                  <a:srgbClr val="C288BB"/>
                </a:solidFill>
                <a:latin typeface="Goya" pitchFamily="2" charset="0"/>
                <a:cs typeface="Arial" pitchFamily="34" charset="0"/>
              </a:rPr>
              <a:t>8:30 </a:t>
            </a:r>
            <a:r>
              <a:rPr lang="it-IT" altLang="it-IT" sz="1400" dirty="0">
                <a:solidFill>
                  <a:srgbClr val="C288BB"/>
                </a:solidFill>
                <a:latin typeface="Goya" pitchFamily="2" charset="0"/>
                <a:cs typeface="Arial" pitchFamily="34" charset="0"/>
              </a:rPr>
              <a:t>- 13:30 </a:t>
            </a:r>
            <a:r>
              <a:rPr lang="it-IT" altLang="it-IT" sz="1400" dirty="0" smtClean="0">
                <a:solidFill>
                  <a:srgbClr val="C288BB"/>
                </a:solidFill>
                <a:latin typeface="Goya" pitchFamily="2" charset="0"/>
                <a:cs typeface="Arial" pitchFamily="34" charset="0"/>
              </a:rPr>
              <a:t>  oppure  13:30 </a:t>
            </a:r>
            <a:r>
              <a:rPr lang="it-IT" altLang="it-IT" sz="1400" dirty="0">
                <a:solidFill>
                  <a:srgbClr val="C288BB"/>
                </a:solidFill>
                <a:latin typeface="Goya" pitchFamily="2" charset="0"/>
                <a:cs typeface="Arial" pitchFamily="34" charset="0"/>
              </a:rPr>
              <a:t>- </a:t>
            </a:r>
            <a:r>
              <a:rPr lang="it-IT" altLang="it-IT" sz="1400" dirty="0" smtClean="0">
                <a:solidFill>
                  <a:srgbClr val="C288BB"/>
                </a:solidFill>
                <a:latin typeface="Goya" pitchFamily="2" charset="0"/>
                <a:cs typeface="Arial" pitchFamily="34" charset="0"/>
              </a:rPr>
              <a:t>16:30</a:t>
            </a:r>
            <a:endParaRPr lang="it-IT" altLang="it-IT" sz="1400" dirty="0">
              <a:solidFill>
                <a:srgbClr val="C288BB"/>
              </a:solidFill>
              <a:latin typeface="Goya" pitchFamily="2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altLang="it-IT" sz="1400" dirty="0" smtClean="0">
              <a:solidFill>
                <a:srgbClr val="C288BB"/>
              </a:solidFill>
              <a:latin typeface="Goya" pitchFamily="2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altLang="it-IT" sz="1200" dirty="0">
              <a:solidFill>
                <a:srgbClr val="C288BB"/>
              </a:solidFill>
              <a:latin typeface="Goya" pitchFamily="2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altLang="it-IT" sz="1200" dirty="0">
              <a:solidFill>
                <a:srgbClr val="C288BB"/>
              </a:solidFill>
              <a:latin typeface="Goya" pitchFamily="2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200" dirty="0">
                <a:solidFill>
                  <a:srgbClr val="C288BB"/>
                </a:solidFill>
                <a:latin typeface="Goya" pitchFamily="2" charset="0"/>
                <a:cs typeface="Arial" pitchFamily="34" charset="0"/>
              </a:rPr>
              <a:t>POSSIBILITA’ DI </a:t>
            </a:r>
            <a:r>
              <a:rPr lang="it-IT" altLang="it-IT" sz="1200" dirty="0" smtClean="0">
                <a:solidFill>
                  <a:srgbClr val="C288BB"/>
                </a:solidFill>
                <a:latin typeface="Goya" pitchFamily="2" charset="0"/>
                <a:cs typeface="Arial" pitchFamily="34" charset="0"/>
              </a:rPr>
              <a:t>POST </a:t>
            </a:r>
            <a:r>
              <a:rPr lang="it-IT" altLang="it-IT" sz="1200" dirty="0">
                <a:solidFill>
                  <a:srgbClr val="C288BB"/>
                </a:solidFill>
                <a:latin typeface="Goya" pitchFamily="2" charset="0"/>
                <a:cs typeface="Arial" pitchFamily="34" charset="0"/>
              </a:rPr>
              <a:t>CENTRO fino alle </a:t>
            </a:r>
            <a:r>
              <a:rPr lang="it-IT" altLang="it-IT" sz="1200" dirty="0" smtClean="0">
                <a:solidFill>
                  <a:srgbClr val="C288BB"/>
                </a:solidFill>
                <a:latin typeface="Goya" pitchFamily="2" charset="0"/>
                <a:cs typeface="Arial" pitchFamily="34" charset="0"/>
              </a:rPr>
              <a:t>18:30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200" dirty="0" smtClean="0">
                <a:solidFill>
                  <a:srgbClr val="C288BB"/>
                </a:solidFill>
                <a:latin typeface="Goya" pitchFamily="2" charset="0"/>
                <a:cs typeface="Arial" pitchFamily="34" charset="0"/>
              </a:rPr>
              <a:t>(con un minimo di 10 iscritti)</a:t>
            </a:r>
            <a:endParaRPr lang="it-IT" altLang="it-IT" sz="1200" dirty="0">
              <a:solidFill>
                <a:srgbClr val="C288BB"/>
              </a:solidFill>
              <a:latin typeface="Goya" pitchFamily="2" charset="0"/>
              <a:cs typeface="Arial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932041" y="1462857"/>
            <a:ext cx="3668680" cy="1750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400" b="1" i="0" u="none" strike="noStrike" cap="none" normalizeH="0" baseline="0" dirty="0" smtClean="0">
              <a:ln>
                <a:noFill/>
              </a:ln>
              <a:solidFill>
                <a:srgbClr val="C288BB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dirty="0">
                <a:solidFill>
                  <a:srgbClr val="C288BB"/>
                </a:solidFill>
                <a:latin typeface="Goya" pitchFamily="2" charset="0"/>
                <a:cs typeface="Arial" pitchFamily="34" charset="0"/>
              </a:rPr>
              <a:t>Presso </a:t>
            </a:r>
            <a:r>
              <a:rPr lang="it-IT" altLang="it-IT" dirty="0" smtClean="0">
                <a:solidFill>
                  <a:srgbClr val="C288BB"/>
                </a:solidFill>
                <a:latin typeface="Goya" pitchFamily="2" charset="0"/>
                <a:cs typeface="Arial" pitchFamily="34" charset="0"/>
              </a:rPr>
              <a:t>la scuola primaria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dirty="0">
              <a:solidFill>
                <a:srgbClr val="C288BB"/>
              </a:solidFill>
              <a:latin typeface="Goya" pitchFamily="2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dirty="0" smtClean="0">
                <a:solidFill>
                  <a:srgbClr val="C288BB"/>
                </a:solidFill>
                <a:latin typeface="Goya" pitchFamily="2" charset="0"/>
                <a:cs typeface="Arial" pitchFamily="34" charset="0"/>
              </a:rPr>
              <a:t>di ronco </a:t>
            </a:r>
            <a:r>
              <a:rPr lang="it-IT" altLang="it-IT" dirty="0" err="1" smtClean="0">
                <a:solidFill>
                  <a:srgbClr val="C288BB"/>
                </a:solidFill>
                <a:latin typeface="Goya" pitchFamily="2" charset="0"/>
                <a:cs typeface="Arial" pitchFamily="34" charset="0"/>
              </a:rPr>
              <a:t>briantino</a:t>
            </a:r>
            <a:endParaRPr lang="it-IT" altLang="it-IT" dirty="0" smtClean="0">
              <a:solidFill>
                <a:srgbClr val="C288BB"/>
              </a:solidFill>
              <a:latin typeface="Goya" pitchFamily="2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dirty="0">
              <a:solidFill>
                <a:srgbClr val="C288BB"/>
              </a:solidFill>
              <a:latin typeface="Goya" pitchFamily="2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dirty="0" smtClean="0">
                <a:solidFill>
                  <a:srgbClr val="C288BB"/>
                </a:solidFill>
                <a:latin typeface="Goya" pitchFamily="2" charset="0"/>
                <a:cs typeface="Arial" pitchFamily="34" charset="0"/>
              </a:rPr>
              <a:t>Via v. </a:t>
            </a:r>
            <a:r>
              <a:rPr lang="it-IT" altLang="it-IT" dirty="0" err="1" smtClean="0">
                <a:solidFill>
                  <a:srgbClr val="C288BB"/>
                </a:solidFill>
                <a:latin typeface="Goya" pitchFamily="2" charset="0"/>
                <a:cs typeface="Arial" pitchFamily="34" charset="0"/>
              </a:rPr>
              <a:t>mandelli</a:t>
            </a:r>
            <a:r>
              <a:rPr lang="it-IT" altLang="it-IT" dirty="0" smtClean="0">
                <a:solidFill>
                  <a:srgbClr val="C288BB"/>
                </a:solidFill>
                <a:latin typeface="Goya" pitchFamily="2" charset="0"/>
                <a:cs typeface="Arial" pitchFamily="34" charset="0"/>
              </a:rPr>
              <a:t> 15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dirty="0" smtClean="0">
                <a:solidFill>
                  <a:srgbClr val="C288BB"/>
                </a:solidFill>
                <a:latin typeface="Goya" pitchFamily="2" charset="0"/>
                <a:cs typeface="Arial" pitchFamily="34" charset="0"/>
              </a:rPr>
              <a:t>                      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dirty="0">
              <a:solidFill>
                <a:srgbClr val="C288BB"/>
              </a:solidFill>
              <a:latin typeface="Goya" pitchFamily="2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dirty="0">
              <a:solidFill>
                <a:srgbClr val="C288BB"/>
              </a:solidFill>
              <a:latin typeface="Goya" pitchFamily="2" charset="0"/>
              <a:cs typeface="Arial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820301" y="644216"/>
            <a:ext cx="3780420" cy="374650"/>
          </a:xfrm>
          <a:prstGeom prst="rect">
            <a:avLst/>
          </a:prstGeom>
          <a:solidFill>
            <a:srgbClr val="C288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oya" pitchFamily="2" charset="0"/>
                <a:cs typeface="Arial" pitchFamily="34" charset="0"/>
              </a:rPr>
              <a:t>DOVE?</a:t>
            </a:r>
            <a:endParaRPr kumimoji="0" lang="it-IT" alt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5" name="Picture 7" descr="C:\Users\crippa\AppData\Local\Microsoft\Windows\Temporary Internet Files\Content.IE5\R762T261\Disegno-Scuola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717032"/>
            <a:ext cx="3224275" cy="1875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884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11560" y="620688"/>
            <a:ext cx="7888764" cy="422275"/>
          </a:xfrm>
          <a:prstGeom prst="rect">
            <a:avLst/>
          </a:prstGeom>
          <a:solidFill>
            <a:srgbClr val="C288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400" dirty="0" smtClean="0">
                <a:solidFill>
                  <a:srgbClr val="FFFFFF"/>
                </a:solidFill>
                <a:latin typeface="Goya" pitchFamily="2" charset="0"/>
                <a:cs typeface="Arial" pitchFamily="34" charset="0"/>
              </a:rPr>
              <a:t>La giornata tipo</a:t>
            </a:r>
            <a:endParaRPr kumimoji="0" lang="it-IT" alt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83568" y="1772816"/>
            <a:ext cx="7816756" cy="3816424"/>
          </a:xfrm>
          <a:prstGeom prst="rect">
            <a:avLst/>
          </a:prstGeom>
          <a:noFill/>
          <a:ln w="25400" algn="in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1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Calibri" pitchFamily="34" charset="0"/>
                <a:cs typeface="Arial" pitchFamily="34" charset="0"/>
              </a:rPr>
              <a:t>8:30 - 9:00 ACCOGLIENZA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1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Calibri" pitchFamily="34" charset="0"/>
                <a:cs typeface="Arial" pitchFamily="34" charset="0"/>
              </a:rPr>
              <a:t>9:00 - 9:45 CERCHIO, STORIA E INNO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1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Calibri" pitchFamily="34" charset="0"/>
                <a:cs typeface="Arial" pitchFamily="34" charset="0"/>
              </a:rPr>
              <a:t>9:45 - 11:30 LABORATORIO TEMATICO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1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Calibri" pitchFamily="34" charset="0"/>
                <a:cs typeface="Arial" pitchFamily="34" charset="0"/>
              </a:rPr>
              <a:t>11:30 - 12:15 GIOCO TEMATICO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1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Calibri" pitchFamily="34" charset="0"/>
                <a:cs typeface="Arial" pitchFamily="34" charset="0"/>
              </a:rPr>
              <a:t>12:15 - 12:30 IGIENE E ALLESTIMENTO PER IL PRANZO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1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Calibri" pitchFamily="34" charset="0"/>
                <a:cs typeface="Arial" pitchFamily="34" charset="0"/>
              </a:rPr>
              <a:t>12:30 - 13:30 PRANZO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1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Calibri" pitchFamily="34" charset="0"/>
                <a:cs typeface="Arial" pitchFamily="34" charset="0"/>
              </a:rPr>
              <a:t>13:30 - 14:00 RELAX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1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Calibri" pitchFamily="34" charset="0"/>
                <a:cs typeface="Arial" pitchFamily="34" charset="0"/>
              </a:rPr>
              <a:t>14:00 - 15:30 LABORATORIO CREATIVO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1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Calibri" pitchFamily="34" charset="0"/>
                <a:cs typeface="Arial" pitchFamily="34" charset="0"/>
              </a:rPr>
              <a:t>15:30 - 16:15 GRANDE GIOCO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1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Calibri" pitchFamily="34" charset="0"/>
                <a:cs typeface="Arial" pitchFamily="34" charset="0"/>
              </a:rPr>
              <a:t>16:15 - 16:30 SALUTI E USCITA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1400" b="1" dirty="0" smtClean="0">
                <a:solidFill>
                  <a:srgbClr val="C288BB"/>
                </a:solidFill>
                <a:latin typeface="Calibri" pitchFamily="34" charset="0"/>
                <a:cs typeface="Arial" pitchFamily="34" charset="0"/>
              </a:rPr>
              <a:t>16:30 – 18:30 EVENTUALE POST-CENTRO: MERENDA E GIOCHI ORGANIZZATI</a:t>
            </a:r>
            <a:endParaRPr kumimoji="0" lang="it-IT" altLang="it-I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82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11560" y="620688"/>
            <a:ext cx="7888764" cy="422275"/>
          </a:xfrm>
          <a:prstGeom prst="rect">
            <a:avLst/>
          </a:prstGeom>
          <a:solidFill>
            <a:srgbClr val="C288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400" dirty="0" smtClean="0">
                <a:solidFill>
                  <a:srgbClr val="FFFFFF"/>
                </a:solidFill>
                <a:latin typeface="Goya" pitchFamily="2" charset="0"/>
                <a:cs typeface="Arial" pitchFamily="34" charset="0"/>
              </a:rPr>
              <a:t>La settimana tipo</a:t>
            </a:r>
            <a:endParaRPr kumimoji="0" lang="it-IT" alt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11560" y="1772816"/>
            <a:ext cx="7888764" cy="3816424"/>
          </a:xfrm>
          <a:prstGeom prst="rect">
            <a:avLst/>
          </a:prstGeom>
          <a:noFill/>
          <a:ln w="25400" algn="in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2400" b="1" i="0" u="none" strike="noStrike" cap="none" normalizeH="0" baseline="0" dirty="0" smtClean="0">
              <a:ln>
                <a:noFill/>
              </a:ln>
              <a:solidFill>
                <a:srgbClr val="C288BB"/>
              </a:solidFill>
              <a:effectLst/>
              <a:latin typeface="Goya" panose="00000900000000000000" pitchFamily="2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1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Goya" panose="00000900000000000000" pitchFamily="2" charset="0"/>
                <a:cs typeface="Arial" pitchFamily="34" charset="0"/>
              </a:rPr>
              <a:t>MARTEDì MATTINA    </a:t>
            </a:r>
            <a:r>
              <a:rPr kumimoji="0" lang="it-IT" altLang="it-IT" sz="2400" b="1" i="0" u="none" strike="noStrike" cap="none" normalizeH="0" dirty="0" smtClean="0">
                <a:ln>
                  <a:noFill/>
                </a:ln>
                <a:solidFill>
                  <a:srgbClr val="C288BB"/>
                </a:solidFill>
                <a:effectLst/>
                <a:latin typeface="Goya" panose="00000900000000000000" pitchFamily="2" charset="0"/>
                <a:cs typeface="Arial" pitchFamily="34" charset="0"/>
              </a:rPr>
              <a:t> </a:t>
            </a:r>
            <a:r>
              <a:rPr kumimoji="0" lang="it-IT" altLang="it-IT" sz="2400" b="1" i="0" u="none" strike="noStrike" cap="none" normalizeH="0" dirty="0" smtClean="0">
                <a:ln>
                  <a:noFill/>
                </a:ln>
                <a:solidFill>
                  <a:srgbClr val="C288BB"/>
                </a:solidFill>
                <a:effectLst/>
                <a:latin typeface="Goya" panose="00000900000000000000" pitchFamily="2" charset="0"/>
                <a:cs typeface="Arial" pitchFamily="34" charset="0"/>
                <a:sym typeface="Wingdings" panose="05000000000000000000" pitchFamily="2" charset="2"/>
              </a:rPr>
              <a:t>  PISCINA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2400" b="1" i="0" u="none" strike="noStrike" cap="none" normalizeH="0" dirty="0" smtClean="0">
              <a:ln>
                <a:noFill/>
              </a:ln>
              <a:solidFill>
                <a:srgbClr val="C288BB"/>
              </a:solidFill>
              <a:effectLst/>
              <a:latin typeface="Goya" panose="00000900000000000000" pitchFamily="2" charset="0"/>
              <a:cs typeface="Arial" pitchFamily="34" charset="0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400" b="1" baseline="0" dirty="0" err="1" smtClean="0">
                <a:solidFill>
                  <a:srgbClr val="C288BB"/>
                </a:solidFill>
                <a:latin typeface="Goya" panose="00000900000000000000" pitchFamily="2" charset="0"/>
                <a:cs typeface="Arial" pitchFamily="34" charset="0"/>
                <a:sym typeface="Wingdings" panose="05000000000000000000" pitchFamily="2" charset="2"/>
              </a:rPr>
              <a:t>MERCOLEDì</a:t>
            </a:r>
            <a:r>
              <a:rPr lang="it-IT" altLang="it-IT" sz="2400" b="1" baseline="0" dirty="0" smtClean="0">
                <a:solidFill>
                  <a:srgbClr val="C288BB"/>
                </a:solidFill>
                <a:latin typeface="Goya" panose="00000900000000000000" pitchFamily="2" charset="0"/>
                <a:cs typeface="Arial" pitchFamily="34" charset="0"/>
                <a:sym typeface="Wingdings" panose="05000000000000000000" pitchFamily="2" charset="2"/>
              </a:rPr>
              <a:t> MATTINA    ATTIVITA’ SPORTIVA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2400" b="1" baseline="0" dirty="0" smtClean="0">
              <a:solidFill>
                <a:srgbClr val="C288BB"/>
              </a:solidFill>
              <a:latin typeface="Goya" panose="00000900000000000000" pitchFamily="2" charset="0"/>
              <a:cs typeface="Arial" pitchFamily="34" charset="0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1" i="0" u="none" strike="noStrike" cap="none" normalizeH="0" dirty="0" err="1" smtClean="0">
                <a:ln>
                  <a:noFill/>
                </a:ln>
                <a:solidFill>
                  <a:srgbClr val="C288BB"/>
                </a:solidFill>
                <a:effectLst/>
                <a:latin typeface="Goya" panose="00000900000000000000" pitchFamily="2" charset="0"/>
                <a:cs typeface="Arial" pitchFamily="34" charset="0"/>
                <a:sym typeface="Wingdings" panose="05000000000000000000" pitchFamily="2" charset="2"/>
              </a:rPr>
              <a:t>GIOVEDì</a:t>
            </a:r>
            <a:r>
              <a:rPr kumimoji="0" lang="it-IT" altLang="it-IT" sz="2400" b="1" i="0" u="none" strike="noStrike" cap="none" normalizeH="0" dirty="0" smtClean="0">
                <a:ln>
                  <a:noFill/>
                </a:ln>
                <a:solidFill>
                  <a:srgbClr val="C288BB"/>
                </a:solidFill>
                <a:effectLst/>
                <a:latin typeface="Goya" panose="00000900000000000000" pitchFamily="2" charset="0"/>
                <a:cs typeface="Arial" pitchFamily="34" charset="0"/>
                <a:sym typeface="Wingdings" panose="05000000000000000000" pitchFamily="2" charset="2"/>
              </a:rPr>
              <a:t> POMERIGGIO    GITA</a:t>
            </a:r>
            <a:endParaRPr kumimoji="0" lang="it-IT" altLang="it-IT" sz="2400" b="1" i="0" u="none" strike="noStrike" cap="none" normalizeH="0" baseline="0" dirty="0" smtClean="0">
              <a:ln>
                <a:noFill/>
              </a:ln>
              <a:solidFill>
                <a:srgbClr val="C288BB"/>
              </a:solidFill>
              <a:effectLst/>
              <a:latin typeface="Goya" panose="00000900000000000000" pitchFamily="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29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11560" y="1412776"/>
            <a:ext cx="8064896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*"/>
              <a:tabLst/>
            </a:pP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Goya" panose="00000900000000000000" pitchFamily="2" charset="0"/>
                <a:cs typeface="Arial" pitchFamily="34" charset="0"/>
              </a:rPr>
              <a:t>Abbigliamento comodo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*"/>
              <a:tabLst/>
            </a:pP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Goya" panose="00000900000000000000" pitchFamily="2" charset="0"/>
                <a:cs typeface="Arial" pitchFamily="34" charset="0"/>
              </a:rPr>
              <a:t>Cappellino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*"/>
              <a:tabLst/>
            </a:pP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Goya" panose="00000900000000000000" pitchFamily="2" charset="0"/>
                <a:cs typeface="Arial" pitchFamily="34" charset="0"/>
              </a:rPr>
              <a:t>Repellente antizanzare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*"/>
              <a:tabLst/>
            </a:pP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Goya" panose="00000900000000000000" pitchFamily="2" charset="0"/>
                <a:cs typeface="Arial" pitchFamily="34" charset="0"/>
              </a:rPr>
              <a:t>Una bottiglietta d’acqua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*"/>
              <a:tabLst/>
            </a:pP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Goya" panose="00000900000000000000" pitchFamily="2" charset="0"/>
                <a:cs typeface="Arial" pitchFamily="34" charset="0"/>
              </a:rPr>
              <a:t>Grembiule/maglietta per attività  artistiche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600" b="1" i="0" u="none" strike="noStrike" cap="none" normalizeH="0" baseline="0" dirty="0" smtClean="0">
              <a:ln>
                <a:noFill/>
              </a:ln>
              <a:solidFill>
                <a:srgbClr val="C288BB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600" b="1" i="0" u="none" strike="noStrike" cap="none" normalizeH="0" baseline="0" dirty="0" smtClean="0">
              <a:ln>
                <a:noFill/>
              </a:ln>
              <a:solidFill>
                <a:srgbClr val="C288BB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600" b="1" i="0" u="none" strike="noStrike" cap="none" normalizeH="0" baseline="0" dirty="0" smtClean="0">
              <a:ln>
                <a:noFill/>
              </a:ln>
              <a:solidFill>
                <a:srgbClr val="C288BB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1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it-IT" alt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11560" y="692696"/>
            <a:ext cx="8064896" cy="412750"/>
          </a:xfrm>
          <a:prstGeom prst="rect">
            <a:avLst/>
          </a:prstGeom>
          <a:solidFill>
            <a:srgbClr val="C288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oya" pitchFamily="2" charset="0"/>
                <a:cs typeface="Arial" pitchFamily="34" charset="0"/>
              </a:rPr>
              <a:t>CHE COSA SERVE PER VENIRE AL CRE? </a:t>
            </a:r>
            <a:endParaRPr kumimoji="0" lang="it-IT" alt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33476" y="3573016"/>
            <a:ext cx="8064896" cy="412750"/>
          </a:xfrm>
          <a:prstGeom prst="rect">
            <a:avLst/>
          </a:prstGeom>
          <a:solidFill>
            <a:srgbClr val="C288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oya" pitchFamily="2" charset="0"/>
                <a:cs typeface="Arial" pitchFamily="34" charset="0"/>
              </a:rPr>
              <a:t>E’ MEGLIO LASCIARE A CASA…</a:t>
            </a:r>
            <a:endParaRPr kumimoji="0" lang="it-IT" alt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611560" y="4437113"/>
            <a:ext cx="8064896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*"/>
              <a:tabLst/>
            </a:pP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Goya" panose="00000900000000000000" pitchFamily="2" charset="0"/>
                <a:cs typeface="Arial" pitchFamily="34" charset="0"/>
              </a:rPr>
              <a:t>CELLULARI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*"/>
              <a:tabLst/>
            </a:pP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Goya" panose="00000900000000000000" pitchFamily="2" charset="0"/>
                <a:cs typeface="Arial" pitchFamily="34" charset="0"/>
              </a:rPr>
              <a:t>VIDEOGIOCHI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*"/>
              <a:tabLst/>
            </a:pP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Goya" panose="00000900000000000000" pitchFamily="2" charset="0"/>
                <a:cs typeface="Arial" pitchFamily="34" charset="0"/>
              </a:rPr>
              <a:t>OGGETTI DI VALORE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100" b="1" i="0" u="none" strike="noStrike" cap="none" normalizeH="0" baseline="0" dirty="0" smtClean="0">
              <a:ln>
                <a:noFill/>
              </a:ln>
              <a:solidFill>
                <a:srgbClr val="C288BB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100" b="1" i="0" u="none" strike="noStrike" cap="none" normalizeH="0" baseline="0" dirty="0" smtClean="0">
              <a:ln>
                <a:noFill/>
              </a:ln>
              <a:solidFill>
                <a:srgbClr val="C288BB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100" b="1" i="0" u="none" strike="noStrike" cap="none" normalizeH="0" baseline="0" dirty="0" smtClean="0">
              <a:ln>
                <a:noFill/>
              </a:ln>
              <a:solidFill>
                <a:srgbClr val="C288BB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1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it-IT" alt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81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55575" y="1844824"/>
            <a:ext cx="7547049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3600" b="1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Calibri" pitchFamily="34" charset="0"/>
                <a:cs typeface="Arial" pitchFamily="34" charset="0"/>
              </a:rPr>
              <a:t>Valentina</a:t>
            </a:r>
            <a:r>
              <a:rPr kumimoji="0" lang="it-IT" altLang="it-IT" sz="3600" b="1" i="0" u="none" strike="noStrike" cap="none" normalizeH="0" dirty="0" smtClean="0">
                <a:ln>
                  <a:noFill/>
                </a:ln>
                <a:solidFill>
                  <a:srgbClr val="C288BB"/>
                </a:solidFill>
                <a:effectLst/>
                <a:latin typeface="Calibri" pitchFamily="34" charset="0"/>
                <a:cs typeface="Arial" pitchFamily="34" charset="0"/>
              </a:rPr>
              <a:t> Crippa</a:t>
            </a:r>
            <a:r>
              <a:rPr kumimoji="0" lang="it-IT" altLang="it-IT" sz="3600" b="1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Calibri" pitchFamily="34" charset="0"/>
                <a:cs typeface="Arial" pitchFamily="34" charset="0"/>
              </a:rPr>
              <a:t> 3357249125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2400" b="1" i="0" u="none" strike="noStrike" cap="none" normalizeH="0" baseline="0" dirty="0" smtClean="0">
              <a:ln>
                <a:noFill/>
              </a:ln>
              <a:solidFill>
                <a:srgbClr val="C288BB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3600" b="1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Calibri" pitchFamily="34" charset="0"/>
                <a:cs typeface="Arial" pitchFamily="34" charset="0"/>
              </a:rPr>
              <a:t>oppure: </a:t>
            </a:r>
            <a:r>
              <a:rPr lang="it-IT" altLang="it-IT" sz="3600" b="1" dirty="0" smtClean="0">
                <a:solidFill>
                  <a:srgbClr val="C288BB"/>
                </a:solidFill>
                <a:latin typeface="Calibri" pitchFamily="34" charset="0"/>
                <a:cs typeface="Arial" pitchFamily="34" charset="0"/>
              </a:rPr>
              <a:t>valentina.crippa</a:t>
            </a:r>
            <a:r>
              <a:rPr kumimoji="0" lang="it-IT" altLang="it-IT" sz="3600" b="1" i="0" u="none" strike="noStrike" cap="none" normalizeH="0" baseline="0" dirty="0" smtClean="0">
                <a:ln>
                  <a:noFill/>
                </a:ln>
                <a:solidFill>
                  <a:srgbClr val="C288BB"/>
                </a:solidFill>
                <a:effectLst/>
                <a:latin typeface="Calibri" pitchFamily="34" charset="0"/>
                <a:cs typeface="Arial" pitchFamily="34" charset="0"/>
              </a:rPr>
              <a:t>@cooperativapaso.it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55576" y="649511"/>
            <a:ext cx="7848872" cy="403225"/>
          </a:xfrm>
          <a:prstGeom prst="rect">
            <a:avLst/>
          </a:prstGeom>
          <a:solidFill>
            <a:srgbClr val="C288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oya" pitchFamily="2" charset="0"/>
                <a:cs typeface="Arial" pitchFamily="34" charset="0"/>
              </a:rPr>
              <a:t>PER INFORMAZIONI…</a:t>
            </a:r>
            <a:endParaRPr kumimoji="0" lang="it-IT" alt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magine 5" descr="\\SRVRPASO\Dati\MASSIMILIANO\Comunicazione e logistica\LOGHI\COLORE\POS-PASO_BLU.jpg"/>
          <p:cNvPicPr/>
          <p:nvPr/>
        </p:nvPicPr>
        <p:blipFill>
          <a:blip r:embed="rId2"/>
          <a:srcRect t="12922" b="13754"/>
          <a:stretch>
            <a:fillRect/>
          </a:stretch>
        </p:blipFill>
        <p:spPr bwMode="auto">
          <a:xfrm>
            <a:off x="3059832" y="4365104"/>
            <a:ext cx="2687320" cy="1967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7069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290</Words>
  <Application>Microsoft Office PowerPoint</Application>
  <PresentationFormat>Presentazione su schermo (4:3)</PresentationFormat>
  <Paragraphs>90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crippa</dc:creator>
  <cp:lastModifiedBy>user01</cp:lastModifiedBy>
  <cp:revision>14</cp:revision>
  <dcterms:created xsi:type="dcterms:W3CDTF">2018-05-28T08:08:36Z</dcterms:created>
  <dcterms:modified xsi:type="dcterms:W3CDTF">2019-05-16T09:09:59Z</dcterms:modified>
</cp:coreProperties>
</file>